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367" r:id="rId2"/>
    <p:sldId id="390" r:id="rId3"/>
    <p:sldId id="391" r:id="rId4"/>
    <p:sldId id="405" r:id="rId5"/>
    <p:sldId id="392" r:id="rId6"/>
    <p:sldId id="389" r:id="rId7"/>
    <p:sldId id="404" r:id="rId8"/>
    <p:sldId id="403" r:id="rId9"/>
    <p:sldId id="406" r:id="rId10"/>
    <p:sldId id="407" r:id="rId11"/>
    <p:sldId id="409" r:id="rId12"/>
    <p:sldId id="410" r:id="rId13"/>
    <p:sldId id="411" r:id="rId14"/>
    <p:sldId id="412" r:id="rId15"/>
    <p:sldId id="413" r:id="rId16"/>
    <p:sldId id="414" r:id="rId17"/>
    <p:sldId id="415" r:id="rId18"/>
    <p:sldId id="416" r:id="rId19"/>
    <p:sldId id="418" r:id="rId20"/>
    <p:sldId id="419" r:id="rId21"/>
    <p:sldId id="420" r:id="rId22"/>
    <p:sldId id="408" r:id="rId23"/>
    <p:sldId id="421" r:id="rId24"/>
  </p:sldIdLst>
  <p:sldSz cx="9144000" cy="6858000" type="screen4x3"/>
  <p:notesSz cx="6794500" cy="99187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mpi.Aphane" initials="O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DDDDDD"/>
    <a:srgbClr val="008000"/>
    <a:srgbClr val="FF00FF"/>
    <a:srgbClr val="CC99FF"/>
    <a:srgbClr val="000000"/>
    <a:srgbClr val="3333FF"/>
    <a:srgbClr val="FF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60" autoAdjust="0"/>
    <p:restoredTop sz="81688" autoAdjust="0"/>
  </p:normalViewPr>
  <p:slideViewPr>
    <p:cSldViewPr>
      <p:cViewPr>
        <p:scale>
          <a:sx n="75" d="100"/>
          <a:sy n="75" d="100"/>
        </p:scale>
        <p:origin x="-12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454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0F5979-A142-4969-910E-5CBBA43BA5A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7CC69C-E2F5-4227-BEEF-8D8083AE85DF}">
      <dgm:prSet phldrT="[Text]" custT="1"/>
      <dgm:spPr/>
      <dgm:t>
        <a:bodyPr/>
        <a:lstStyle/>
        <a:p>
          <a:r>
            <a:rPr lang="en-US" sz="2000" dirty="0" smtClean="0"/>
            <a:t>Request for Proposals</a:t>
          </a:r>
          <a:endParaRPr lang="en-US" sz="2000" dirty="0"/>
        </a:p>
      </dgm:t>
    </dgm:pt>
    <dgm:pt modelId="{928E78A0-B460-4060-B9ED-26C44C0C63D1}" type="parTrans" cxnId="{2F928A6D-3092-4B65-93C9-E491979CAB4A}">
      <dgm:prSet/>
      <dgm:spPr/>
      <dgm:t>
        <a:bodyPr/>
        <a:lstStyle/>
        <a:p>
          <a:endParaRPr lang="en-US"/>
        </a:p>
      </dgm:t>
    </dgm:pt>
    <dgm:pt modelId="{6FEA892A-AACE-4E10-841B-C5D6F3D52550}" type="sibTrans" cxnId="{2F928A6D-3092-4B65-93C9-E491979CAB4A}">
      <dgm:prSet/>
      <dgm:spPr/>
      <dgm:t>
        <a:bodyPr/>
        <a:lstStyle/>
        <a:p>
          <a:endParaRPr lang="en-US"/>
        </a:p>
      </dgm:t>
    </dgm:pt>
    <dgm:pt modelId="{083114FF-9125-4385-9E3D-6185CEB60BB3}">
      <dgm:prSet phldrT="[Text]"/>
      <dgm:spPr/>
      <dgm:t>
        <a:bodyPr/>
        <a:lstStyle/>
        <a:p>
          <a:r>
            <a:rPr lang="en-US" dirty="0" smtClean="0"/>
            <a:t>Part A: General Requirements and Rules</a:t>
          </a:r>
          <a:endParaRPr lang="en-US" dirty="0"/>
        </a:p>
      </dgm:t>
    </dgm:pt>
    <dgm:pt modelId="{07679599-3347-416B-B7D4-E4172C6F2516}" type="parTrans" cxnId="{7B0C7FA6-B6CE-46E0-BA2F-C82998AD6199}">
      <dgm:prSet/>
      <dgm:spPr/>
      <dgm:t>
        <a:bodyPr/>
        <a:lstStyle/>
        <a:p>
          <a:endParaRPr lang="en-US"/>
        </a:p>
      </dgm:t>
    </dgm:pt>
    <dgm:pt modelId="{5AADE45E-BEFA-4743-856A-930AACC7193A}" type="sibTrans" cxnId="{7B0C7FA6-B6CE-46E0-BA2F-C82998AD6199}">
      <dgm:prSet/>
      <dgm:spPr/>
      <dgm:t>
        <a:bodyPr/>
        <a:lstStyle/>
        <a:p>
          <a:endParaRPr lang="en-US"/>
        </a:p>
      </dgm:t>
    </dgm:pt>
    <dgm:pt modelId="{23DB9B96-3427-4069-A12D-D737D3D3F558}">
      <dgm:prSet phldrT="[Text]"/>
      <dgm:spPr/>
      <dgm:t>
        <a:bodyPr/>
        <a:lstStyle/>
        <a:p>
          <a:r>
            <a:rPr lang="en-US" dirty="0" smtClean="0"/>
            <a:t>Part B: Qualification Criteria</a:t>
          </a:r>
          <a:endParaRPr lang="en-US" dirty="0"/>
        </a:p>
      </dgm:t>
    </dgm:pt>
    <dgm:pt modelId="{EA9DA367-055C-4FA9-B1B4-C97F0EDF7013}" type="parTrans" cxnId="{773AFD4E-3C87-422F-B489-7655E6574617}">
      <dgm:prSet/>
      <dgm:spPr/>
      <dgm:t>
        <a:bodyPr/>
        <a:lstStyle/>
        <a:p>
          <a:endParaRPr lang="en-US"/>
        </a:p>
      </dgm:t>
    </dgm:pt>
    <dgm:pt modelId="{451FBEE5-25CB-4032-AE61-3276E3DDB952}" type="sibTrans" cxnId="{773AFD4E-3C87-422F-B489-7655E6574617}">
      <dgm:prSet/>
      <dgm:spPr/>
      <dgm:t>
        <a:bodyPr/>
        <a:lstStyle/>
        <a:p>
          <a:endParaRPr lang="en-US"/>
        </a:p>
      </dgm:t>
    </dgm:pt>
    <dgm:pt modelId="{B2384FB7-C524-4C35-B83B-07A268542198}">
      <dgm:prSet phldrT="[Text]" custT="1"/>
      <dgm:spPr/>
      <dgm:t>
        <a:bodyPr/>
        <a:lstStyle/>
        <a:p>
          <a:r>
            <a:rPr lang="en-US" sz="2000" dirty="0" smtClean="0"/>
            <a:t>Power Purchase Agreement</a:t>
          </a:r>
          <a:endParaRPr lang="en-US" sz="2000" dirty="0"/>
        </a:p>
      </dgm:t>
    </dgm:pt>
    <dgm:pt modelId="{F4AB3936-9530-4B77-9809-06466F261D30}" type="parTrans" cxnId="{D7FB739E-8CA6-4B61-8F33-2D91E70A260C}">
      <dgm:prSet/>
      <dgm:spPr/>
      <dgm:t>
        <a:bodyPr/>
        <a:lstStyle/>
        <a:p>
          <a:endParaRPr lang="en-US"/>
        </a:p>
      </dgm:t>
    </dgm:pt>
    <dgm:pt modelId="{69DC8C45-03CE-4D5E-81D6-CD64ADCEFF06}" type="sibTrans" cxnId="{D7FB739E-8CA6-4B61-8F33-2D91E70A260C}">
      <dgm:prSet/>
      <dgm:spPr/>
      <dgm:t>
        <a:bodyPr/>
        <a:lstStyle/>
        <a:p>
          <a:endParaRPr lang="en-US"/>
        </a:p>
      </dgm:t>
    </dgm:pt>
    <dgm:pt modelId="{EEF4CAC8-B0F8-4DB0-AA9A-CACC9B4D561F}">
      <dgm:prSet phldrT="[Text]"/>
      <dgm:spPr/>
      <dgm:t>
        <a:bodyPr/>
        <a:lstStyle/>
        <a:p>
          <a:r>
            <a:rPr lang="en-US" dirty="0" smtClean="0"/>
            <a:t>Wind PPA</a:t>
          </a:r>
          <a:endParaRPr lang="en-US" dirty="0"/>
        </a:p>
      </dgm:t>
    </dgm:pt>
    <dgm:pt modelId="{6013DB87-B711-407D-907E-BDF7C57C4A45}" type="parTrans" cxnId="{E9D6FE3F-F5F6-4E89-BAB2-42E538A86444}">
      <dgm:prSet/>
      <dgm:spPr/>
      <dgm:t>
        <a:bodyPr/>
        <a:lstStyle/>
        <a:p>
          <a:endParaRPr lang="en-US"/>
        </a:p>
      </dgm:t>
    </dgm:pt>
    <dgm:pt modelId="{193DBB96-81BD-45E0-8B02-1DCA44214F3F}" type="sibTrans" cxnId="{E9D6FE3F-F5F6-4E89-BAB2-42E538A86444}">
      <dgm:prSet/>
      <dgm:spPr/>
      <dgm:t>
        <a:bodyPr/>
        <a:lstStyle/>
        <a:p>
          <a:endParaRPr lang="en-US"/>
        </a:p>
      </dgm:t>
    </dgm:pt>
    <dgm:pt modelId="{A5B340B5-2C5B-4E39-958A-662A90B0117F}">
      <dgm:prSet phldrT="[Text]"/>
      <dgm:spPr/>
      <dgm:t>
        <a:bodyPr/>
        <a:lstStyle/>
        <a:p>
          <a:r>
            <a:rPr lang="en-US" dirty="0" smtClean="0"/>
            <a:t>Solar PPA</a:t>
          </a:r>
          <a:endParaRPr lang="en-US" dirty="0"/>
        </a:p>
      </dgm:t>
    </dgm:pt>
    <dgm:pt modelId="{B85E4BBC-F292-4323-9E71-6EB042E9FAD6}" type="parTrans" cxnId="{8C5F0E2D-C33F-4DD0-A65F-320796A0F313}">
      <dgm:prSet/>
      <dgm:spPr/>
      <dgm:t>
        <a:bodyPr/>
        <a:lstStyle/>
        <a:p>
          <a:endParaRPr lang="en-US"/>
        </a:p>
      </dgm:t>
    </dgm:pt>
    <dgm:pt modelId="{602D3D4E-AC6B-4ABD-A4E9-ED13A8A5BC0D}" type="sibTrans" cxnId="{8C5F0E2D-C33F-4DD0-A65F-320796A0F313}">
      <dgm:prSet/>
      <dgm:spPr/>
      <dgm:t>
        <a:bodyPr/>
        <a:lstStyle/>
        <a:p>
          <a:endParaRPr lang="en-US"/>
        </a:p>
      </dgm:t>
    </dgm:pt>
    <dgm:pt modelId="{7944E80D-9349-4DC5-9ACB-3B6B9BC5BA06}">
      <dgm:prSet phldrT="[Text]" custT="1"/>
      <dgm:spPr/>
      <dgm:t>
        <a:bodyPr/>
        <a:lstStyle/>
        <a:p>
          <a:r>
            <a:rPr lang="en-US" sz="2000" dirty="0" smtClean="0"/>
            <a:t>Implementation Agreement</a:t>
          </a:r>
          <a:endParaRPr lang="en-US" sz="2000" dirty="0"/>
        </a:p>
      </dgm:t>
    </dgm:pt>
    <dgm:pt modelId="{98F19381-69FD-4B53-9E95-810A4DFDEAE8}" type="parTrans" cxnId="{A5A48A56-2C82-43CD-BCB1-2DCB7AA21678}">
      <dgm:prSet/>
      <dgm:spPr/>
      <dgm:t>
        <a:bodyPr/>
        <a:lstStyle/>
        <a:p>
          <a:endParaRPr lang="en-US"/>
        </a:p>
      </dgm:t>
    </dgm:pt>
    <dgm:pt modelId="{16B7C1A9-3841-495C-8C87-6B542ABCBF7F}" type="sibTrans" cxnId="{A5A48A56-2C82-43CD-BCB1-2DCB7AA21678}">
      <dgm:prSet/>
      <dgm:spPr/>
      <dgm:t>
        <a:bodyPr/>
        <a:lstStyle/>
        <a:p>
          <a:endParaRPr lang="en-US"/>
        </a:p>
      </dgm:t>
    </dgm:pt>
    <dgm:pt modelId="{114BBA32-559A-4674-96D7-DD5413BDD3BE}">
      <dgm:prSet phldrT="[Text]"/>
      <dgm:spPr/>
      <dgm:t>
        <a:bodyPr/>
        <a:lstStyle/>
        <a:p>
          <a:r>
            <a:rPr lang="en-US" dirty="0" smtClean="0"/>
            <a:t>Contract between the IPP and the Department</a:t>
          </a:r>
          <a:endParaRPr lang="en-US" dirty="0"/>
        </a:p>
      </dgm:t>
    </dgm:pt>
    <dgm:pt modelId="{177A8FE6-E772-41D1-A08F-B8B33592D998}" type="parTrans" cxnId="{7DA2D1DD-152B-450A-9F74-BEAC756F53B5}">
      <dgm:prSet/>
      <dgm:spPr/>
      <dgm:t>
        <a:bodyPr/>
        <a:lstStyle/>
        <a:p>
          <a:endParaRPr lang="en-US"/>
        </a:p>
      </dgm:t>
    </dgm:pt>
    <dgm:pt modelId="{08690202-AD73-4B14-8E5A-677BD24A65A1}" type="sibTrans" cxnId="{7DA2D1DD-152B-450A-9F74-BEAC756F53B5}">
      <dgm:prSet/>
      <dgm:spPr/>
      <dgm:t>
        <a:bodyPr/>
        <a:lstStyle/>
        <a:p>
          <a:endParaRPr lang="en-US"/>
        </a:p>
      </dgm:t>
    </dgm:pt>
    <dgm:pt modelId="{F04275F1-45A5-4A2E-AE8D-FFE6AE80A8A6}">
      <dgm:prSet phldrT="[Text]"/>
      <dgm:spPr/>
      <dgm:t>
        <a:bodyPr/>
        <a:lstStyle/>
        <a:p>
          <a:r>
            <a:rPr lang="en-US" dirty="0" smtClean="0"/>
            <a:t>Obligation for IPP to deliver on economic development</a:t>
          </a:r>
          <a:endParaRPr lang="en-US" dirty="0"/>
        </a:p>
      </dgm:t>
    </dgm:pt>
    <dgm:pt modelId="{F88760F5-30CB-4B2C-87A1-49510D89CBC9}" type="parTrans" cxnId="{E9C6B2E1-FA40-424E-8630-53091784D95B}">
      <dgm:prSet/>
      <dgm:spPr/>
      <dgm:t>
        <a:bodyPr/>
        <a:lstStyle/>
        <a:p>
          <a:endParaRPr lang="en-US"/>
        </a:p>
      </dgm:t>
    </dgm:pt>
    <dgm:pt modelId="{791C0330-47FB-4525-9DE7-2CD77C95E4CF}" type="sibTrans" cxnId="{E9C6B2E1-FA40-424E-8630-53091784D95B}">
      <dgm:prSet/>
      <dgm:spPr/>
      <dgm:t>
        <a:bodyPr/>
        <a:lstStyle/>
        <a:p>
          <a:endParaRPr lang="en-US"/>
        </a:p>
      </dgm:t>
    </dgm:pt>
    <dgm:pt modelId="{AC684130-C516-43D2-97F4-841C5C587186}">
      <dgm:prSet phldrT="[Text]"/>
      <dgm:spPr/>
      <dgm:t>
        <a:bodyPr/>
        <a:lstStyle/>
        <a:p>
          <a:r>
            <a:rPr lang="en-US" dirty="0" smtClean="0"/>
            <a:t>Part C: Economic Development</a:t>
          </a:r>
          <a:endParaRPr lang="en-US" dirty="0"/>
        </a:p>
      </dgm:t>
    </dgm:pt>
    <dgm:pt modelId="{A11A4A7A-663B-41AA-AB92-DFC405109FA1}" type="parTrans" cxnId="{EE9AE48A-7870-48B5-996A-69E8E6ED9F92}">
      <dgm:prSet/>
      <dgm:spPr/>
      <dgm:t>
        <a:bodyPr/>
        <a:lstStyle/>
        <a:p>
          <a:endParaRPr lang="en-US"/>
        </a:p>
      </dgm:t>
    </dgm:pt>
    <dgm:pt modelId="{75A12971-B5A1-449D-8465-F66164D19BD8}" type="sibTrans" cxnId="{EE9AE48A-7870-48B5-996A-69E8E6ED9F92}">
      <dgm:prSet/>
      <dgm:spPr/>
      <dgm:t>
        <a:bodyPr/>
        <a:lstStyle/>
        <a:p>
          <a:endParaRPr lang="en-US"/>
        </a:p>
      </dgm:t>
    </dgm:pt>
    <dgm:pt modelId="{EEAB34BA-455B-43CC-8FB7-CC1C45CB2790}">
      <dgm:prSet phldrT="[Text]"/>
      <dgm:spPr/>
      <dgm:t>
        <a:bodyPr/>
        <a:lstStyle/>
        <a:p>
          <a:r>
            <a:rPr lang="en-US" dirty="0" smtClean="0"/>
            <a:t>CSP PPA</a:t>
          </a:r>
          <a:endParaRPr lang="en-US" dirty="0"/>
        </a:p>
      </dgm:t>
    </dgm:pt>
    <dgm:pt modelId="{09E3C057-BDD2-47C5-99D5-5DAC92AAFFEB}" type="parTrans" cxnId="{31EF57B3-3C59-4D53-95A5-E6ED26196213}">
      <dgm:prSet/>
      <dgm:spPr/>
      <dgm:t>
        <a:bodyPr/>
        <a:lstStyle/>
        <a:p>
          <a:endParaRPr lang="en-US"/>
        </a:p>
      </dgm:t>
    </dgm:pt>
    <dgm:pt modelId="{3D2753E9-C530-42EC-9527-1C978BFCCB26}" type="sibTrans" cxnId="{31EF57B3-3C59-4D53-95A5-E6ED26196213}">
      <dgm:prSet/>
      <dgm:spPr/>
      <dgm:t>
        <a:bodyPr/>
        <a:lstStyle/>
        <a:p>
          <a:endParaRPr lang="en-US"/>
        </a:p>
      </dgm:t>
    </dgm:pt>
    <dgm:pt modelId="{B9B58720-4BE1-4671-A645-1F1E1F52EBC0}">
      <dgm:prSet phldrT="[Text]"/>
      <dgm:spPr/>
      <dgm:t>
        <a:bodyPr/>
        <a:lstStyle/>
        <a:p>
          <a:r>
            <a:rPr lang="en-US" dirty="0" smtClean="0"/>
            <a:t>In buyer default – Department to pay the IPP</a:t>
          </a:r>
          <a:endParaRPr lang="en-US" dirty="0"/>
        </a:p>
      </dgm:t>
    </dgm:pt>
    <dgm:pt modelId="{0DDC7E2A-22C4-42CE-AD6F-F023DCF13EBF}" type="parTrans" cxnId="{D4A54C21-F25E-4693-AF2D-C42CE1F319C9}">
      <dgm:prSet/>
      <dgm:spPr/>
      <dgm:t>
        <a:bodyPr/>
        <a:lstStyle/>
        <a:p>
          <a:endParaRPr lang="en-US"/>
        </a:p>
      </dgm:t>
    </dgm:pt>
    <dgm:pt modelId="{ED144062-7436-44C2-87D9-2C92D6A5E790}" type="sibTrans" cxnId="{D4A54C21-F25E-4693-AF2D-C42CE1F319C9}">
      <dgm:prSet/>
      <dgm:spPr/>
      <dgm:t>
        <a:bodyPr/>
        <a:lstStyle/>
        <a:p>
          <a:endParaRPr lang="en-US"/>
        </a:p>
      </dgm:t>
    </dgm:pt>
    <dgm:pt modelId="{DF944777-A567-4A54-B86A-6713C5140104}">
      <dgm:prSet phldrT="[Text]"/>
      <dgm:spPr/>
      <dgm:t>
        <a:bodyPr/>
        <a:lstStyle/>
        <a:p>
          <a:r>
            <a:rPr lang="en-US" dirty="0" smtClean="0"/>
            <a:t>Small hydro</a:t>
          </a:r>
          <a:endParaRPr lang="en-US" dirty="0"/>
        </a:p>
      </dgm:t>
    </dgm:pt>
    <dgm:pt modelId="{E51AFB43-293A-4CC7-B478-A1FEC067BF48}" type="parTrans" cxnId="{256C0F4D-0C53-4A89-8FF6-1A5EFE37E26A}">
      <dgm:prSet/>
      <dgm:spPr/>
      <dgm:t>
        <a:bodyPr/>
        <a:lstStyle/>
        <a:p>
          <a:endParaRPr lang="en-US"/>
        </a:p>
      </dgm:t>
    </dgm:pt>
    <dgm:pt modelId="{23114FAC-174F-479E-87E3-D735F4EFA782}" type="sibTrans" cxnId="{256C0F4D-0C53-4A89-8FF6-1A5EFE37E26A}">
      <dgm:prSet/>
      <dgm:spPr/>
      <dgm:t>
        <a:bodyPr/>
        <a:lstStyle/>
        <a:p>
          <a:endParaRPr lang="en-US"/>
        </a:p>
      </dgm:t>
    </dgm:pt>
    <dgm:pt modelId="{AC44F5A2-06E3-4688-ADB3-51AAF8EF3255}" type="pres">
      <dgm:prSet presAssocID="{880F5979-A142-4969-910E-5CBBA43BA5A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C8D290-A5A4-4DF5-BB19-9282C419A807}" type="pres">
      <dgm:prSet presAssocID="{7B7CC69C-E2F5-4227-BEEF-8D8083AE85DF}" presName="linNode" presStyleCnt="0"/>
      <dgm:spPr/>
    </dgm:pt>
    <dgm:pt modelId="{DFAA3EE1-43D6-4E9A-B241-201E50EBD270}" type="pres">
      <dgm:prSet presAssocID="{7B7CC69C-E2F5-4227-BEEF-8D8083AE85DF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B2F4E3-9208-4DCD-8D83-18D7A2F6CFBA}" type="pres">
      <dgm:prSet presAssocID="{7B7CC69C-E2F5-4227-BEEF-8D8083AE85DF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568F10-6076-4956-8614-2789EDAB881A}" type="pres">
      <dgm:prSet presAssocID="{6FEA892A-AACE-4E10-841B-C5D6F3D52550}" presName="sp" presStyleCnt="0"/>
      <dgm:spPr/>
    </dgm:pt>
    <dgm:pt modelId="{9A7BB995-62BF-4FC6-B4AB-70ABAD1BA9F7}" type="pres">
      <dgm:prSet presAssocID="{B2384FB7-C524-4C35-B83B-07A268542198}" presName="linNode" presStyleCnt="0"/>
      <dgm:spPr/>
    </dgm:pt>
    <dgm:pt modelId="{027AE367-900F-4C48-8EA9-6FB74A25BC99}" type="pres">
      <dgm:prSet presAssocID="{B2384FB7-C524-4C35-B83B-07A268542198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EF9906-BD26-4240-AE4D-D56B3DDCFA91}" type="pres">
      <dgm:prSet presAssocID="{B2384FB7-C524-4C35-B83B-07A268542198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43DD33-B48F-479F-B450-A318CF646202}" type="pres">
      <dgm:prSet presAssocID="{69DC8C45-03CE-4D5E-81D6-CD64ADCEFF06}" presName="sp" presStyleCnt="0"/>
      <dgm:spPr/>
    </dgm:pt>
    <dgm:pt modelId="{580A6A53-AF92-4541-B9A6-866E3AE2F601}" type="pres">
      <dgm:prSet presAssocID="{7944E80D-9349-4DC5-9ACB-3B6B9BC5BA06}" presName="linNode" presStyleCnt="0"/>
      <dgm:spPr/>
    </dgm:pt>
    <dgm:pt modelId="{CF59AEB1-1BF6-4AA7-8A8A-214D4D22F81C}" type="pres">
      <dgm:prSet presAssocID="{7944E80D-9349-4DC5-9ACB-3B6B9BC5BA0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8D1D01-80B3-481E-8265-0266A98AB661}" type="pres">
      <dgm:prSet presAssocID="{7944E80D-9349-4DC5-9ACB-3B6B9BC5BA06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7FB739E-8CA6-4B61-8F33-2D91E70A260C}" srcId="{880F5979-A142-4969-910E-5CBBA43BA5AC}" destId="{B2384FB7-C524-4C35-B83B-07A268542198}" srcOrd="1" destOrd="0" parTransId="{F4AB3936-9530-4B77-9809-06466F261D30}" sibTransId="{69DC8C45-03CE-4D5E-81D6-CD64ADCEFF06}"/>
    <dgm:cxn modelId="{F8B65381-FE49-4BF7-9334-08036AD92D02}" type="presOf" srcId="{083114FF-9125-4385-9E3D-6185CEB60BB3}" destId="{B8B2F4E3-9208-4DCD-8D83-18D7A2F6CFBA}" srcOrd="0" destOrd="0" presId="urn:microsoft.com/office/officeart/2005/8/layout/vList5"/>
    <dgm:cxn modelId="{A5A48A56-2C82-43CD-BCB1-2DCB7AA21678}" srcId="{880F5979-A142-4969-910E-5CBBA43BA5AC}" destId="{7944E80D-9349-4DC5-9ACB-3B6B9BC5BA06}" srcOrd="2" destOrd="0" parTransId="{98F19381-69FD-4B53-9E95-810A4DFDEAE8}" sibTransId="{16B7C1A9-3841-495C-8C87-6B542ABCBF7F}"/>
    <dgm:cxn modelId="{04597F93-6270-4DA1-8A9A-71C7EB812D59}" type="presOf" srcId="{EEF4CAC8-B0F8-4DB0-AA9A-CACC9B4D561F}" destId="{4DEF9906-BD26-4240-AE4D-D56B3DDCFA91}" srcOrd="0" destOrd="0" presId="urn:microsoft.com/office/officeart/2005/8/layout/vList5"/>
    <dgm:cxn modelId="{7DA2D1DD-152B-450A-9F74-BEAC756F53B5}" srcId="{7944E80D-9349-4DC5-9ACB-3B6B9BC5BA06}" destId="{114BBA32-559A-4674-96D7-DD5413BDD3BE}" srcOrd="0" destOrd="0" parTransId="{177A8FE6-E772-41D1-A08F-B8B33592D998}" sibTransId="{08690202-AD73-4B14-8E5A-677BD24A65A1}"/>
    <dgm:cxn modelId="{2B06AEDE-1B9D-49DA-B923-AB083445CC29}" type="presOf" srcId="{B2384FB7-C524-4C35-B83B-07A268542198}" destId="{027AE367-900F-4C48-8EA9-6FB74A25BC99}" srcOrd="0" destOrd="0" presId="urn:microsoft.com/office/officeart/2005/8/layout/vList5"/>
    <dgm:cxn modelId="{62BE0A83-5568-4F8F-8D97-222FEA90F890}" type="presOf" srcId="{A5B340B5-2C5B-4E39-958A-662A90B0117F}" destId="{4DEF9906-BD26-4240-AE4D-D56B3DDCFA91}" srcOrd="0" destOrd="1" presId="urn:microsoft.com/office/officeart/2005/8/layout/vList5"/>
    <dgm:cxn modelId="{7B0C7FA6-B6CE-46E0-BA2F-C82998AD6199}" srcId="{7B7CC69C-E2F5-4227-BEEF-8D8083AE85DF}" destId="{083114FF-9125-4385-9E3D-6185CEB60BB3}" srcOrd="0" destOrd="0" parTransId="{07679599-3347-416B-B7D4-E4172C6F2516}" sibTransId="{5AADE45E-BEFA-4743-856A-930AACC7193A}"/>
    <dgm:cxn modelId="{C537C771-E93A-4743-A058-F19562AFDC89}" type="presOf" srcId="{AC684130-C516-43D2-97F4-841C5C587186}" destId="{B8B2F4E3-9208-4DCD-8D83-18D7A2F6CFBA}" srcOrd="0" destOrd="2" presId="urn:microsoft.com/office/officeart/2005/8/layout/vList5"/>
    <dgm:cxn modelId="{E9D6FE3F-F5F6-4E89-BAB2-42E538A86444}" srcId="{B2384FB7-C524-4C35-B83B-07A268542198}" destId="{EEF4CAC8-B0F8-4DB0-AA9A-CACC9B4D561F}" srcOrd="0" destOrd="0" parTransId="{6013DB87-B711-407D-907E-BDF7C57C4A45}" sibTransId="{193DBB96-81BD-45E0-8B02-1DCA44214F3F}"/>
    <dgm:cxn modelId="{1C7B2BCB-2095-42AB-B899-92DD704D0474}" type="presOf" srcId="{EEAB34BA-455B-43CC-8FB7-CC1C45CB2790}" destId="{4DEF9906-BD26-4240-AE4D-D56B3DDCFA91}" srcOrd="0" destOrd="3" presId="urn:microsoft.com/office/officeart/2005/8/layout/vList5"/>
    <dgm:cxn modelId="{256C0F4D-0C53-4A89-8FF6-1A5EFE37E26A}" srcId="{B2384FB7-C524-4C35-B83B-07A268542198}" destId="{DF944777-A567-4A54-B86A-6713C5140104}" srcOrd="2" destOrd="0" parTransId="{E51AFB43-293A-4CC7-B478-A1FEC067BF48}" sibTransId="{23114FAC-174F-479E-87E3-D735F4EFA782}"/>
    <dgm:cxn modelId="{EE9AE48A-7870-48B5-996A-69E8E6ED9F92}" srcId="{7B7CC69C-E2F5-4227-BEEF-8D8083AE85DF}" destId="{AC684130-C516-43D2-97F4-841C5C587186}" srcOrd="2" destOrd="0" parTransId="{A11A4A7A-663B-41AA-AB92-DFC405109FA1}" sibTransId="{75A12971-B5A1-449D-8465-F66164D19BD8}"/>
    <dgm:cxn modelId="{F112705A-54E1-416A-B35D-C7C5C8BEEECA}" type="presOf" srcId="{114BBA32-559A-4674-96D7-DD5413BDD3BE}" destId="{BC8D1D01-80B3-481E-8265-0266A98AB661}" srcOrd="0" destOrd="0" presId="urn:microsoft.com/office/officeart/2005/8/layout/vList5"/>
    <dgm:cxn modelId="{773AFD4E-3C87-422F-B489-7655E6574617}" srcId="{7B7CC69C-E2F5-4227-BEEF-8D8083AE85DF}" destId="{23DB9B96-3427-4069-A12D-D737D3D3F558}" srcOrd="1" destOrd="0" parTransId="{EA9DA367-055C-4FA9-B1B4-C97F0EDF7013}" sibTransId="{451FBEE5-25CB-4032-AE61-3276E3DDB952}"/>
    <dgm:cxn modelId="{D4A54C21-F25E-4693-AF2D-C42CE1F319C9}" srcId="{7944E80D-9349-4DC5-9ACB-3B6B9BC5BA06}" destId="{B9B58720-4BE1-4671-A645-1F1E1F52EBC0}" srcOrd="2" destOrd="0" parTransId="{0DDC7E2A-22C4-42CE-AD6F-F023DCF13EBF}" sibTransId="{ED144062-7436-44C2-87D9-2C92D6A5E790}"/>
    <dgm:cxn modelId="{E86C7F6D-0D77-42E5-9E14-F2D7292DC74F}" type="presOf" srcId="{7B7CC69C-E2F5-4227-BEEF-8D8083AE85DF}" destId="{DFAA3EE1-43D6-4E9A-B241-201E50EBD270}" srcOrd="0" destOrd="0" presId="urn:microsoft.com/office/officeart/2005/8/layout/vList5"/>
    <dgm:cxn modelId="{497B19CE-8430-452C-A14C-17450620053C}" type="presOf" srcId="{7944E80D-9349-4DC5-9ACB-3B6B9BC5BA06}" destId="{CF59AEB1-1BF6-4AA7-8A8A-214D4D22F81C}" srcOrd="0" destOrd="0" presId="urn:microsoft.com/office/officeart/2005/8/layout/vList5"/>
    <dgm:cxn modelId="{31EF57B3-3C59-4D53-95A5-E6ED26196213}" srcId="{B2384FB7-C524-4C35-B83B-07A268542198}" destId="{EEAB34BA-455B-43CC-8FB7-CC1C45CB2790}" srcOrd="3" destOrd="0" parTransId="{09E3C057-BDD2-47C5-99D5-5DAC92AAFFEB}" sibTransId="{3D2753E9-C530-42EC-9527-1C978BFCCB26}"/>
    <dgm:cxn modelId="{BB439696-731D-4C0E-BE54-AC6CA927742B}" type="presOf" srcId="{B9B58720-4BE1-4671-A645-1F1E1F52EBC0}" destId="{BC8D1D01-80B3-481E-8265-0266A98AB661}" srcOrd="0" destOrd="2" presId="urn:microsoft.com/office/officeart/2005/8/layout/vList5"/>
    <dgm:cxn modelId="{FBBD4E98-E405-47AF-90C3-9C2D09C87B22}" type="presOf" srcId="{F04275F1-45A5-4A2E-AE8D-FFE6AE80A8A6}" destId="{BC8D1D01-80B3-481E-8265-0266A98AB661}" srcOrd="0" destOrd="1" presId="urn:microsoft.com/office/officeart/2005/8/layout/vList5"/>
    <dgm:cxn modelId="{E175B2A9-5B65-43F9-AE29-802167BDC8D3}" type="presOf" srcId="{880F5979-A142-4969-910E-5CBBA43BA5AC}" destId="{AC44F5A2-06E3-4688-ADB3-51AAF8EF3255}" srcOrd="0" destOrd="0" presId="urn:microsoft.com/office/officeart/2005/8/layout/vList5"/>
    <dgm:cxn modelId="{E9C6B2E1-FA40-424E-8630-53091784D95B}" srcId="{7944E80D-9349-4DC5-9ACB-3B6B9BC5BA06}" destId="{F04275F1-45A5-4A2E-AE8D-FFE6AE80A8A6}" srcOrd="1" destOrd="0" parTransId="{F88760F5-30CB-4B2C-87A1-49510D89CBC9}" sibTransId="{791C0330-47FB-4525-9DE7-2CD77C95E4CF}"/>
    <dgm:cxn modelId="{2F928A6D-3092-4B65-93C9-E491979CAB4A}" srcId="{880F5979-A142-4969-910E-5CBBA43BA5AC}" destId="{7B7CC69C-E2F5-4227-BEEF-8D8083AE85DF}" srcOrd="0" destOrd="0" parTransId="{928E78A0-B460-4060-B9ED-26C44C0C63D1}" sibTransId="{6FEA892A-AACE-4E10-841B-C5D6F3D52550}"/>
    <dgm:cxn modelId="{D5224125-CC2D-4A51-A7AD-B9619895B235}" type="presOf" srcId="{23DB9B96-3427-4069-A12D-D737D3D3F558}" destId="{B8B2F4E3-9208-4DCD-8D83-18D7A2F6CFBA}" srcOrd="0" destOrd="1" presId="urn:microsoft.com/office/officeart/2005/8/layout/vList5"/>
    <dgm:cxn modelId="{8C5F0E2D-C33F-4DD0-A65F-320796A0F313}" srcId="{B2384FB7-C524-4C35-B83B-07A268542198}" destId="{A5B340B5-2C5B-4E39-958A-662A90B0117F}" srcOrd="1" destOrd="0" parTransId="{B85E4BBC-F292-4323-9E71-6EB042E9FAD6}" sibTransId="{602D3D4E-AC6B-4ABD-A4E9-ED13A8A5BC0D}"/>
    <dgm:cxn modelId="{0709B394-5E7F-4827-B071-A7E6DF60DDBC}" type="presOf" srcId="{DF944777-A567-4A54-B86A-6713C5140104}" destId="{4DEF9906-BD26-4240-AE4D-D56B3DDCFA91}" srcOrd="0" destOrd="2" presId="urn:microsoft.com/office/officeart/2005/8/layout/vList5"/>
    <dgm:cxn modelId="{E932FB01-0DA4-4328-857C-339CF4AAFAB9}" type="presParOf" srcId="{AC44F5A2-06E3-4688-ADB3-51AAF8EF3255}" destId="{B6C8D290-A5A4-4DF5-BB19-9282C419A807}" srcOrd="0" destOrd="0" presId="urn:microsoft.com/office/officeart/2005/8/layout/vList5"/>
    <dgm:cxn modelId="{536B879F-4BE0-4128-A504-FCB934954844}" type="presParOf" srcId="{B6C8D290-A5A4-4DF5-BB19-9282C419A807}" destId="{DFAA3EE1-43D6-4E9A-B241-201E50EBD270}" srcOrd="0" destOrd="0" presId="urn:microsoft.com/office/officeart/2005/8/layout/vList5"/>
    <dgm:cxn modelId="{D93389B4-7202-4335-89FE-D4FB2225A746}" type="presParOf" srcId="{B6C8D290-A5A4-4DF5-BB19-9282C419A807}" destId="{B8B2F4E3-9208-4DCD-8D83-18D7A2F6CFBA}" srcOrd="1" destOrd="0" presId="urn:microsoft.com/office/officeart/2005/8/layout/vList5"/>
    <dgm:cxn modelId="{73F39504-8BD8-417D-950A-E1E56A259C67}" type="presParOf" srcId="{AC44F5A2-06E3-4688-ADB3-51AAF8EF3255}" destId="{85568F10-6076-4956-8614-2789EDAB881A}" srcOrd="1" destOrd="0" presId="urn:microsoft.com/office/officeart/2005/8/layout/vList5"/>
    <dgm:cxn modelId="{3E06B8CA-CC88-485C-86DC-8E42B8816824}" type="presParOf" srcId="{AC44F5A2-06E3-4688-ADB3-51AAF8EF3255}" destId="{9A7BB995-62BF-4FC6-B4AB-70ABAD1BA9F7}" srcOrd="2" destOrd="0" presId="urn:microsoft.com/office/officeart/2005/8/layout/vList5"/>
    <dgm:cxn modelId="{BCFE4527-30FD-433D-8D62-D668A996CF7D}" type="presParOf" srcId="{9A7BB995-62BF-4FC6-B4AB-70ABAD1BA9F7}" destId="{027AE367-900F-4C48-8EA9-6FB74A25BC99}" srcOrd="0" destOrd="0" presId="urn:microsoft.com/office/officeart/2005/8/layout/vList5"/>
    <dgm:cxn modelId="{60FE4F93-0C6A-4836-9C99-8E0E2C9EF966}" type="presParOf" srcId="{9A7BB995-62BF-4FC6-B4AB-70ABAD1BA9F7}" destId="{4DEF9906-BD26-4240-AE4D-D56B3DDCFA91}" srcOrd="1" destOrd="0" presId="urn:microsoft.com/office/officeart/2005/8/layout/vList5"/>
    <dgm:cxn modelId="{330F094A-BC7F-4126-9BF9-BFCD554C567A}" type="presParOf" srcId="{AC44F5A2-06E3-4688-ADB3-51AAF8EF3255}" destId="{4343DD33-B48F-479F-B450-A318CF646202}" srcOrd="3" destOrd="0" presId="urn:microsoft.com/office/officeart/2005/8/layout/vList5"/>
    <dgm:cxn modelId="{0DBCA339-3F37-4BD9-83CE-02CD4651F905}" type="presParOf" srcId="{AC44F5A2-06E3-4688-ADB3-51AAF8EF3255}" destId="{580A6A53-AF92-4541-B9A6-866E3AE2F601}" srcOrd="4" destOrd="0" presId="urn:microsoft.com/office/officeart/2005/8/layout/vList5"/>
    <dgm:cxn modelId="{456375EA-07DE-4784-9F9C-B64A1B4B1F42}" type="presParOf" srcId="{580A6A53-AF92-4541-B9A6-866E3AE2F601}" destId="{CF59AEB1-1BF6-4AA7-8A8A-214D4D22F81C}" srcOrd="0" destOrd="0" presId="urn:microsoft.com/office/officeart/2005/8/layout/vList5"/>
    <dgm:cxn modelId="{337A35D2-3082-47A5-9AA9-CE7D7268A94A}" type="presParOf" srcId="{580A6A53-AF92-4541-B9A6-866E3AE2F601}" destId="{BC8D1D01-80B3-481E-8265-0266A98AB66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F73174-9043-40FD-88A4-D3437C1E5293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7DFE36-8A91-4011-9101-B1BC48B0346A}">
      <dgm:prSet phldrT="[Text]"/>
      <dgm:spPr/>
      <dgm:t>
        <a:bodyPr/>
        <a:lstStyle/>
        <a:p>
          <a:r>
            <a:rPr lang="en-US" dirty="0" smtClean="0"/>
            <a:t>IPP</a:t>
          </a:r>
          <a:endParaRPr lang="en-US" dirty="0"/>
        </a:p>
      </dgm:t>
    </dgm:pt>
    <dgm:pt modelId="{AAB6F6C8-0EEA-4351-9EFE-A5D030E2BB1D}" type="parTrans" cxnId="{0FA5E4F6-6848-4BDB-86EC-E94E41A56E36}">
      <dgm:prSet/>
      <dgm:spPr/>
      <dgm:t>
        <a:bodyPr/>
        <a:lstStyle/>
        <a:p>
          <a:endParaRPr lang="en-US"/>
        </a:p>
      </dgm:t>
    </dgm:pt>
    <dgm:pt modelId="{19CF5105-0AF2-461C-A827-D86C57633EB2}" type="sibTrans" cxnId="{0FA5E4F6-6848-4BDB-86EC-E94E41A56E36}">
      <dgm:prSet/>
      <dgm:spPr/>
      <dgm:t>
        <a:bodyPr/>
        <a:lstStyle/>
        <a:p>
          <a:endParaRPr lang="en-US"/>
        </a:p>
      </dgm:t>
    </dgm:pt>
    <dgm:pt modelId="{7C77FC06-3614-4F5D-ABE5-58E822F399C9}">
      <dgm:prSet phldrT="[Text]"/>
      <dgm:spPr/>
      <dgm:t>
        <a:bodyPr/>
        <a:lstStyle/>
        <a:p>
          <a:r>
            <a:rPr lang="en-US" dirty="0" smtClean="0"/>
            <a:t>Government</a:t>
          </a:r>
          <a:endParaRPr lang="en-US" dirty="0"/>
        </a:p>
      </dgm:t>
    </dgm:pt>
    <dgm:pt modelId="{37F2A2A5-6705-4B33-97AC-07165F88F380}" type="parTrans" cxnId="{90D38281-D608-437F-99EB-A7DBA76D8415}">
      <dgm:prSet/>
      <dgm:spPr/>
      <dgm:t>
        <a:bodyPr/>
        <a:lstStyle/>
        <a:p>
          <a:endParaRPr lang="en-US"/>
        </a:p>
      </dgm:t>
    </dgm:pt>
    <dgm:pt modelId="{E3068752-5130-4356-A714-07A58C334DB6}" type="sibTrans" cxnId="{90D38281-D608-437F-99EB-A7DBA76D8415}">
      <dgm:prSet/>
      <dgm:spPr/>
      <dgm:t>
        <a:bodyPr/>
        <a:lstStyle/>
        <a:p>
          <a:endParaRPr lang="en-US"/>
        </a:p>
      </dgm:t>
    </dgm:pt>
    <dgm:pt modelId="{7C47B5C5-9E8D-4775-967F-E20BCA3E6731}">
      <dgm:prSet phldrT="[Text]"/>
      <dgm:spPr/>
      <dgm:t>
        <a:bodyPr/>
        <a:lstStyle/>
        <a:p>
          <a:r>
            <a:rPr lang="en-US" dirty="0" smtClean="0"/>
            <a:t>Eskom</a:t>
          </a:r>
          <a:endParaRPr lang="en-US" dirty="0"/>
        </a:p>
      </dgm:t>
    </dgm:pt>
    <dgm:pt modelId="{1DB8E2A5-4BB6-4347-A888-4BBC2485582F}" type="parTrans" cxnId="{2BF2F0D5-FD30-4342-8AF6-1CE586114922}">
      <dgm:prSet/>
      <dgm:spPr/>
      <dgm:t>
        <a:bodyPr/>
        <a:lstStyle/>
        <a:p>
          <a:endParaRPr lang="en-US"/>
        </a:p>
      </dgm:t>
    </dgm:pt>
    <dgm:pt modelId="{928E41EF-9C71-442F-868C-2D5E35BFB0CE}" type="sibTrans" cxnId="{2BF2F0D5-FD30-4342-8AF6-1CE586114922}">
      <dgm:prSet/>
      <dgm:spPr/>
      <dgm:t>
        <a:bodyPr/>
        <a:lstStyle/>
        <a:p>
          <a:endParaRPr lang="en-US"/>
        </a:p>
      </dgm:t>
    </dgm:pt>
    <dgm:pt modelId="{F9A4D7D2-B420-4E6F-A77B-36D6F9809B88}" type="pres">
      <dgm:prSet presAssocID="{A2F73174-9043-40FD-88A4-D3437C1E529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69C6E6-DB8E-4865-8DCE-5C96557301BB}" type="pres">
      <dgm:prSet presAssocID="{007DFE36-8A91-4011-9101-B1BC48B0346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5EED72-BD42-4999-9913-84D7E4062AA0}" type="pres">
      <dgm:prSet presAssocID="{19CF5105-0AF2-461C-A827-D86C57633EB2}" presName="sibTrans" presStyleLbl="sibTrans2D1" presStyleIdx="0" presStyleCnt="3"/>
      <dgm:spPr/>
      <dgm:t>
        <a:bodyPr/>
        <a:lstStyle/>
        <a:p>
          <a:endParaRPr lang="en-US"/>
        </a:p>
      </dgm:t>
    </dgm:pt>
    <dgm:pt modelId="{A953F1EC-13AB-41FB-A974-DB6878423757}" type="pres">
      <dgm:prSet presAssocID="{19CF5105-0AF2-461C-A827-D86C57633EB2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28C85B88-8AFE-40B7-81A7-CFADB5154B65}" type="pres">
      <dgm:prSet presAssocID="{7C77FC06-3614-4F5D-ABE5-58E822F399C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E65533-8FBC-4655-9D98-1DCBAA647236}" type="pres">
      <dgm:prSet presAssocID="{E3068752-5130-4356-A714-07A58C334DB6}" presName="sibTrans" presStyleLbl="sibTrans2D1" presStyleIdx="1" presStyleCnt="3"/>
      <dgm:spPr/>
      <dgm:t>
        <a:bodyPr/>
        <a:lstStyle/>
        <a:p>
          <a:endParaRPr lang="en-US"/>
        </a:p>
      </dgm:t>
    </dgm:pt>
    <dgm:pt modelId="{82882430-AF9B-40DA-8C69-730A5DC772BD}" type="pres">
      <dgm:prSet presAssocID="{E3068752-5130-4356-A714-07A58C334DB6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074FFE7B-373C-4A16-A3FC-98DC6CA63BFD}" type="pres">
      <dgm:prSet presAssocID="{7C47B5C5-9E8D-4775-967F-E20BCA3E673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D183BE-44DD-432F-AAB9-3506D7EFE84D}" type="pres">
      <dgm:prSet presAssocID="{928E41EF-9C71-442F-868C-2D5E35BFB0CE}" presName="sibTrans" presStyleLbl="sibTrans2D1" presStyleIdx="2" presStyleCnt="3"/>
      <dgm:spPr/>
      <dgm:t>
        <a:bodyPr/>
        <a:lstStyle/>
        <a:p>
          <a:endParaRPr lang="en-US"/>
        </a:p>
      </dgm:t>
    </dgm:pt>
    <dgm:pt modelId="{CA887C64-E1DC-4CF7-B791-0BCC8F422F6A}" type="pres">
      <dgm:prSet presAssocID="{928E41EF-9C71-442F-868C-2D5E35BFB0CE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6FF845B3-38F2-4C1E-B898-B1C9A6B36F69}" type="presOf" srcId="{E3068752-5130-4356-A714-07A58C334DB6}" destId="{FCE65533-8FBC-4655-9D98-1DCBAA647236}" srcOrd="0" destOrd="0" presId="urn:microsoft.com/office/officeart/2005/8/layout/cycle7"/>
    <dgm:cxn modelId="{90D38281-D608-437F-99EB-A7DBA76D8415}" srcId="{A2F73174-9043-40FD-88A4-D3437C1E5293}" destId="{7C77FC06-3614-4F5D-ABE5-58E822F399C9}" srcOrd="1" destOrd="0" parTransId="{37F2A2A5-6705-4B33-97AC-07165F88F380}" sibTransId="{E3068752-5130-4356-A714-07A58C334DB6}"/>
    <dgm:cxn modelId="{2F3CA4D5-EABB-4DFC-ADAE-88CE7B504B61}" type="presOf" srcId="{19CF5105-0AF2-461C-A827-D86C57633EB2}" destId="{A953F1EC-13AB-41FB-A974-DB6878423757}" srcOrd="1" destOrd="0" presId="urn:microsoft.com/office/officeart/2005/8/layout/cycle7"/>
    <dgm:cxn modelId="{8BDC1242-744E-41D5-818E-22802CA255E9}" type="presOf" srcId="{928E41EF-9C71-442F-868C-2D5E35BFB0CE}" destId="{C3D183BE-44DD-432F-AAB9-3506D7EFE84D}" srcOrd="0" destOrd="0" presId="urn:microsoft.com/office/officeart/2005/8/layout/cycle7"/>
    <dgm:cxn modelId="{2B621DB7-9334-4799-9BCB-D528BB2CF8DC}" type="presOf" srcId="{E3068752-5130-4356-A714-07A58C334DB6}" destId="{82882430-AF9B-40DA-8C69-730A5DC772BD}" srcOrd="1" destOrd="0" presId="urn:microsoft.com/office/officeart/2005/8/layout/cycle7"/>
    <dgm:cxn modelId="{0FA5E4F6-6848-4BDB-86EC-E94E41A56E36}" srcId="{A2F73174-9043-40FD-88A4-D3437C1E5293}" destId="{007DFE36-8A91-4011-9101-B1BC48B0346A}" srcOrd="0" destOrd="0" parTransId="{AAB6F6C8-0EEA-4351-9EFE-A5D030E2BB1D}" sibTransId="{19CF5105-0AF2-461C-A827-D86C57633EB2}"/>
    <dgm:cxn modelId="{DC7DF003-17F6-413E-9451-7D294C8FC9A2}" type="presOf" srcId="{7C77FC06-3614-4F5D-ABE5-58E822F399C9}" destId="{28C85B88-8AFE-40B7-81A7-CFADB5154B65}" srcOrd="0" destOrd="0" presId="urn:microsoft.com/office/officeart/2005/8/layout/cycle7"/>
    <dgm:cxn modelId="{7F719418-963C-476D-AE48-FDA3662678BB}" type="presOf" srcId="{19CF5105-0AF2-461C-A827-D86C57633EB2}" destId="{4F5EED72-BD42-4999-9913-84D7E4062AA0}" srcOrd="0" destOrd="0" presId="urn:microsoft.com/office/officeart/2005/8/layout/cycle7"/>
    <dgm:cxn modelId="{2BF2F0D5-FD30-4342-8AF6-1CE586114922}" srcId="{A2F73174-9043-40FD-88A4-D3437C1E5293}" destId="{7C47B5C5-9E8D-4775-967F-E20BCA3E6731}" srcOrd="2" destOrd="0" parTransId="{1DB8E2A5-4BB6-4347-A888-4BBC2485582F}" sibTransId="{928E41EF-9C71-442F-868C-2D5E35BFB0CE}"/>
    <dgm:cxn modelId="{8C5DF0E0-0123-4B07-8E4F-831772D98C6D}" type="presOf" srcId="{A2F73174-9043-40FD-88A4-D3437C1E5293}" destId="{F9A4D7D2-B420-4E6F-A77B-36D6F9809B88}" srcOrd="0" destOrd="0" presId="urn:microsoft.com/office/officeart/2005/8/layout/cycle7"/>
    <dgm:cxn modelId="{73DE87EE-7183-4701-85AE-217BDC69EC9F}" type="presOf" srcId="{007DFE36-8A91-4011-9101-B1BC48B0346A}" destId="{9C69C6E6-DB8E-4865-8DCE-5C96557301BB}" srcOrd="0" destOrd="0" presId="urn:microsoft.com/office/officeart/2005/8/layout/cycle7"/>
    <dgm:cxn modelId="{BAA47180-A0DC-40C4-B8D8-C246A3C70152}" type="presOf" srcId="{928E41EF-9C71-442F-868C-2D5E35BFB0CE}" destId="{CA887C64-E1DC-4CF7-B791-0BCC8F422F6A}" srcOrd="1" destOrd="0" presId="urn:microsoft.com/office/officeart/2005/8/layout/cycle7"/>
    <dgm:cxn modelId="{EC630C81-53CF-446C-B5A6-B2DCF7895471}" type="presOf" srcId="{7C47B5C5-9E8D-4775-967F-E20BCA3E6731}" destId="{074FFE7B-373C-4A16-A3FC-98DC6CA63BFD}" srcOrd="0" destOrd="0" presId="urn:microsoft.com/office/officeart/2005/8/layout/cycle7"/>
    <dgm:cxn modelId="{F4B20ED3-3D57-44A0-B0B4-44D76D70EC39}" type="presParOf" srcId="{F9A4D7D2-B420-4E6F-A77B-36D6F9809B88}" destId="{9C69C6E6-DB8E-4865-8DCE-5C96557301BB}" srcOrd="0" destOrd="0" presId="urn:microsoft.com/office/officeart/2005/8/layout/cycle7"/>
    <dgm:cxn modelId="{E2E6B53D-CD62-4989-BBD9-950ACECC6F37}" type="presParOf" srcId="{F9A4D7D2-B420-4E6F-A77B-36D6F9809B88}" destId="{4F5EED72-BD42-4999-9913-84D7E4062AA0}" srcOrd="1" destOrd="0" presId="urn:microsoft.com/office/officeart/2005/8/layout/cycle7"/>
    <dgm:cxn modelId="{B07B97DA-0014-4595-8A20-48E8173AE827}" type="presParOf" srcId="{4F5EED72-BD42-4999-9913-84D7E4062AA0}" destId="{A953F1EC-13AB-41FB-A974-DB6878423757}" srcOrd="0" destOrd="0" presId="urn:microsoft.com/office/officeart/2005/8/layout/cycle7"/>
    <dgm:cxn modelId="{BD34B2B4-E582-4EE2-A6C9-09CEF6214B14}" type="presParOf" srcId="{F9A4D7D2-B420-4E6F-A77B-36D6F9809B88}" destId="{28C85B88-8AFE-40B7-81A7-CFADB5154B65}" srcOrd="2" destOrd="0" presId="urn:microsoft.com/office/officeart/2005/8/layout/cycle7"/>
    <dgm:cxn modelId="{400040EA-6982-4EE9-BC99-0E474955031E}" type="presParOf" srcId="{F9A4D7D2-B420-4E6F-A77B-36D6F9809B88}" destId="{FCE65533-8FBC-4655-9D98-1DCBAA647236}" srcOrd="3" destOrd="0" presId="urn:microsoft.com/office/officeart/2005/8/layout/cycle7"/>
    <dgm:cxn modelId="{1484C05F-1679-41DD-B825-2600C62392B0}" type="presParOf" srcId="{FCE65533-8FBC-4655-9D98-1DCBAA647236}" destId="{82882430-AF9B-40DA-8C69-730A5DC772BD}" srcOrd="0" destOrd="0" presId="urn:microsoft.com/office/officeart/2005/8/layout/cycle7"/>
    <dgm:cxn modelId="{44E5F1AC-AE0E-419E-9C24-387A1375DFD3}" type="presParOf" srcId="{F9A4D7D2-B420-4E6F-A77B-36D6F9809B88}" destId="{074FFE7B-373C-4A16-A3FC-98DC6CA63BFD}" srcOrd="4" destOrd="0" presId="urn:microsoft.com/office/officeart/2005/8/layout/cycle7"/>
    <dgm:cxn modelId="{2778B477-BB3E-4771-9855-89A6A780D4B0}" type="presParOf" srcId="{F9A4D7D2-B420-4E6F-A77B-36D6F9809B88}" destId="{C3D183BE-44DD-432F-AAB9-3506D7EFE84D}" srcOrd="5" destOrd="0" presId="urn:microsoft.com/office/officeart/2005/8/layout/cycle7"/>
    <dgm:cxn modelId="{04536AD4-9628-4015-AFB7-46C47D1E6719}" type="presParOf" srcId="{C3D183BE-44DD-432F-AAB9-3506D7EFE84D}" destId="{CA887C64-E1DC-4CF7-B791-0BCC8F422F6A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E6C8EB-0A4F-40A8-A87A-5A828816B005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440483-9086-407A-BCDB-E38091194542}">
      <dgm:prSet phldrT="[Text]"/>
      <dgm:spPr/>
      <dgm:t>
        <a:bodyPr/>
        <a:lstStyle/>
        <a:p>
          <a:r>
            <a:rPr lang="en-US" b="1" dirty="0" smtClean="0"/>
            <a:t>RFP Part A</a:t>
          </a:r>
          <a:endParaRPr lang="en-US" b="1" dirty="0"/>
        </a:p>
      </dgm:t>
    </dgm:pt>
    <dgm:pt modelId="{2BDB961A-B016-4512-8121-5BBFB34C5BDB}" type="parTrans" cxnId="{81B4E3A5-0948-4994-81DC-46B6B580DB00}">
      <dgm:prSet/>
      <dgm:spPr/>
      <dgm:t>
        <a:bodyPr/>
        <a:lstStyle/>
        <a:p>
          <a:endParaRPr lang="en-US"/>
        </a:p>
      </dgm:t>
    </dgm:pt>
    <dgm:pt modelId="{5261940F-A06F-47A7-85FD-CCACED20B35A}" type="sibTrans" cxnId="{81B4E3A5-0948-4994-81DC-46B6B580DB00}">
      <dgm:prSet/>
      <dgm:spPr/>
      <dgm:t>
        <a:bodyPr/>
        <a:lstStyle/>
        <a:p>
          <a:endParaRPr lang="en-US"/>
        </a:p>
      </dgm:t>
    </dgm:pt>
    <dgm:pt modelId="{E8D70D00-7DBA-43DA-8A57-8A5B26EB0B1D}">
      <dgm:prSet phldrT="[Text]"/>
      <dgm:spPr/>
      <dgm:t>
        <a:bodyPr/>
        <a:lstStyle/>
        <a:p>
          <a:r>
            <a:rPr lang="en-US" dirty="0" smtClean="0"/>
            <a:t>Requirements</a:t>
          </a:r>
          <a:endParaRPr lang="en-US" dirty="0"/>
        </a:p>
      </dgm:t>
    </dgm:pt>
    <dgm:pt modelId="{65166C54-CF55-4B0C-8AAB-D5279C77A513}" type="parTrans" cxnId="{7E06A447-107C-4DBD-A5C4-FD4690FA95DE}">
      <dgm:prSet/>
      <dgm:spPr/>
      <dgm:t>
        <a:bodyPr/>
        <a:lstStyle/>
        <a:p>
          <a:endParaRPr lang="en-US"/>
        </a:p>
      </dgm:t>
    </dgm:pt>
    <dgm:pt modelId="{874D70FD-BB2A-42B6-B53B-7D861C33C531}" type="sibTrans" cxnId="{7E06A447-107C-4DBD-A5C4-FD4690FA95DE}">
      <dgm:prSet/>
      <dgm:spPr/>
      <dgm:t>
        <a:bodyPr/>
        <a:lstStyle/>
        <a:p>
          <a:endParaRPr lang="en-US"/>
        </a:p>
      </dgm:t>
    </dgm:pt>
    <dgm:pt modelId="{DD0045FA-6DCF-45B8-849A-E56DBF6C4D70}">
      <dgm:prSet phldrT="[Text]"/>
      <dgm:spPr/>
      <dgm:t>
        <a:bodyPr/>
        <a:lstStyle/>
        <a:p>
          <a:r>
            <a:rPr lang="en-US" dirty="0" smtClean="0"/>
            <a:t>Rules</a:t>
          </a:r>
          <a:endParaRPr lang="en-US" dirty="0"/>
        </a:p>
      </dgm:t>
    </dgm:pt>
    <dgm:pt modelId="{C7B3C012-BA56-47EB-9B04-271F8616B08E}" type="parTrans" cxnId="{86298A5E-4FCB-44E3-9C74-9BB344F351D1}">
      <dgm:prSet/>
      <dgm:spPr/>
      <dgm:t>
        <a:bodyPr/>
        <a:lstStyle/>
        <a:p>
          <a:endParaRPr lang="en-US"/>
        </a:p>
      </dgm:t>
    </dgm:pt>
    <dgm:pt modelId="{8C4A13E4-EE03-41A3-8185-C9B99556CBD3}" type="sibTrans" cxnId="{86298A5E-4FCB-44E3-9C74-9BB344F351D1}">
      <dgm:prSet/>
      <dgm:spPr/>
      <dgm:t>
        <a:bodyPr/>
        <a:lstStyle/>
        <a:p>
          <a:endParaRPr lang="en-US"/>
        </a:p>
      </dgm:t>
    </dgm:pt>
    <dgm:pt modelId="{CA22A471-0A9B-4B4C-9CBB-4DC5FD9F0C46}">
      <dgm:prSet phldrT="[Text]"/>
      <dgm:spPr/>
      <dgm:t>
        <a:bodyPr/>
        <a:lstStyle/>
        <a:p>
          <a:r>
            <a:rPr lang="en-US" b="1" dirty="0" smtClean="0"/>
            <a:t>RFP Part B</a:t>
          </a:r>
        </a:p>
        <a:p>
          <a:r>
            <a:rPr lang="en-US" b="1" dirty="0" smtClean="0"/>
            <a:t>Qualification</a:t>
          </a:r>
          <a:endParaRPr lang="en-US" b="1" dirty="0"/>
        </a:p>
      </dgm:t>
    </dgm:pt>
    <dgm:pt modelId="{274B33AE-784F-4B48-9B77-635180B1217E}" type="parTrans" cxnId="{C2E9FE6D-F0B2-4648-A517-E34626DE5D87}">
      <dgm:prSet/>
      <dgm:spPr/>
      <dgm:t>
        <a:bodyPr/>
        <a:lstStyle/>
        <a:p>
          <a:endParaRPr lang="en-US"/>
        </a:p>
      </dgm:t>
    </dgm:pt>
    <dgm:pt modelId="{839858D5-8245-41E8-BC53-B44CEBE29196}" type="sibTrans" cxnId="{C2E9FE6D-F0B2-4648-A517-E34626DE5D87}">
      <dgm:prSet/>
      <dgm:spPr/>
      <dgm:t>
        <a:bodyPr/>
        <a:lstStyle/>
        <a:p>
          <a:endParaRPr lang="en-US"/>
        </a:p>
      </dgm:t>
    </dgm:pt>
    <dgm:pt modelId="{02A30F25-E7E0-4F9C-ABDF-46587C1669C7}">
      <dgm:prSet phldrT="[Text]"/>
      <dgm:spPr/>
      <dgm:t>
        <a:bodyPr/>
        <a:lstStyle/>
        <a:p>
          <a:r>
            <a:rPr lang="en-US" b="1" dirty="0" smtClean="0"/>
            <a:t>RFP Part C</a:t>
          </a:r>
        </a:p>
        <a:p>
          <a:r>
            <a:rPr lang="en-US" b="1" dirty="0" smtClean="0"/>
            <a:t>Comparative Evaluation</a:t>
          </a:r>
          <a:endParaRPr lang="en-US" b="1" dirty="0"/>
        </a:p>
      </dgm:t>
    </dgm:pt>
    <dgm:pt modelId="{66DD517D-F568-4C0B-8C24-34C343FBB587}" type="parTrans" cxnId="{D5DD8B0F-77DD-416A-B51F-674D9CC5E5CE}">
      <dgm:prSet/>
      <dgm:spPr/>
      <dgm:t>
        <a:bodyPr/>
        <a:lstStyle/>
        <a:p>
          <a:endParaRPr lang="en-US"/>
        </a:p>
      </dgm:t>
    </dgm:pt>
    <dgm:pt modelId="{0D333A94-0345-4819-A014-952FF04FCCE2}" type="sibTrans" cxnId="{D5DD8B0F-77DD-416A-B51F-674D9CC5E5CE}">
      <dgm:prSet/>
      <dgm:spPr/>
      <dgm:t>
        <a:bodyPr/>
        <a:lstStyle/>
        <a:p>
          <a:endParaRPr lang="en-US"/>
        </a:p>
      </dgm:t>
    </dgm:pt>
    <dgm:pt modelId="{CB13B5D7-5FB3-43B2-9A46-304FF774461D}">
      <dgm:prSet phldrT="[Text]" custT="1"/>
      <dgm:spPr/>
      <dgm:t>
        <a:bodyPr/>
        <a:lstStyle/>
        <a:p>
          <a:r>
            <a:rPr lang="en-US" sz="1400" dirty="0" smtClean="0"/>
            <a:t>Price </a:t>
          </a:r>
          <a:endParaRPr lang="en-US" sz="1400" dirty="0"/>
        </a:p>
      </dgm:t>
    </dgm:pt>
    <dgm:pt modelId="{D3D00238-484A-49D0-B169-8B589CBE296D}" type="parTrans" cxnId="{68FA7495-97E2-4481-8DD8-391A172847E4}">
      <dgm:prSet/>
      <dgm:spPr/>
      <dgm:t>
        <a:bodyPr/>
        <a:lstStyle/>
        <a:p>
          <a:endParaRPr lang="en-US"/>
        </a:p>
      </dgm:t>
    </dgm:pt>
    <dgm:pt modelId="{A831BE37-2A86-4E71-8C05-FB79E0958F37}" type="sibTrans" cxnId="{68FA7495-97E2-4481-8DD8-391A172847E4}">
      <dgm:prSet/>
      <dgm:spPr/>
      <dgm:t>
        <a:bodyPr/>
        <a:lstStyle/>
        <a:p>
          <a:endParaRPr lang="en-US"/>
        </a:p>
      </dgm:t>
    </dgm:pt>
    <dgm:pt modelId="{9662E2F9-575C-4A96-9438-D6DFA892F72A}">
      <dgm:prSet phldrT="[Text]" custT="1"/>
      <dgm:spPr/>
      <dgm:t>
        <a:bodyPr/>
        <a:lstStyle/>
        <a:p>
          <a:r>
            <a:rPr lang="en-US" sz="1400" dirty="0" smtClean="0"/>
            <a:t> Job creation </a:t>
          </a:r>
          <a:endParaRPr lang="en-US" sz="1400" dirty="0"/>
        </a:p>
      </dgm:t>
    </dgm:pt>
    <dgm:pt modelId="{03736A7B-F0F7-4840-9895-BE97AEE1E5B7}" type="parTrans" cxnId="{9DEB3D6B-EB4B-4411-B08E-0AB11C570451}">
      <dgm:prSet/>
      <dgm:spPr/>
      <dgm:t>
        <a:bodyPr/>
        <a:lstStyle/>
        <a:p>
          <a:endParaRPr lang="en-US"/>
        </a:p>
      </dgm:t>
    </dgm:pt>
    <dgm:pt modelId="{56BE17E0-FFA9-4778-9A95-514666415E5A}" type="sibTrans" cxnId="{9DEB3D6B-EB4B-4411-B08E-0AB11C570451}">
      <dgm:prSet/>
      <dgm:spPr/>
      <dgm:t>
        <a:bodyPr/>
        <a:lstStyle/>
        <a:p>
          <a:endParaRPr lang="en-US"/>
        </a:p>
      </dgm:t>
    </dgm:pt>
    <dgm:pt modelId="{3F9A283B-2E3F-4ADE-94EE-C460448B4AB8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" action="ppaction://hlinkpres?slideindex=1&amp;slidetitle="/>
            </a:rPr>
            <a:t>Land</a:t>
          </a:r>
          <a:endParaRPr lang="en-US" dirty="0"/>
        </a:p>
      </dgm:t>
    </dgm:pt>
    <dgm:pt modelId="{E04DA74C-A8FF-44B2-9531-E65D5C22EDF8}" type="parTrans" cxnId="{7E13D136-B18F-4383-BC3F-E23E5C7A9A6B}">
      <dgm:prSet/>
      <dgm:spPr/>
      <dgm:t>
        <a:bodyPr/>
        <a:lstStyle/>
        <a:p>
          <a:endParaRPr lang="en-US"/>
        </a:p>
      </dgm:t>
    </dgm:pt>
    <dgm:pt modelId="{E5E16E52-8067-4648-993F-32B60A781766}" type="sibTrans" cxnId="{7E13D136-B18F-4383-BC3F-E23E5C7A9A6B}">
      <dgm:prSet/>
      <dgm:spPr/>
      <dgm:t>
        <a:bodyPr/>
        <a:lstStyle/>
        <a:p>
          <a:endParaRPr lang="en-US"/>
        </a:p>
      </dgm:t>
    </dgm:pt>
    <dgm:pt modelId="{DB577556-E111-4F9D-B28D-B1A8E41B8295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" action="ppaction://hlinkpres?slideindex=1&amp;slidetitle="/>
            </a:rPr>
            <a:t>Economic Develop</a:t>
          </a:r>
          <a:endParaRPr lang="en-US" dirty="0"/>
        </a:p>
      </dgm:t>
    </dgm:pt>
    <dgm:pt modelId="{76E8FF7D-682E-47F1-9034-CEF9EFA031C7}" type="parTrans" cxnId="{9A34B26C-8366-4ADC-87A3-EDEB75FC19CA}">
      <dgm:prSet/>
      <dgm:spPr/>
      <dgm:t>
        <a:bodyPr/>
        <a:lstStyle/>
        <a:p>
          <a:endParaRPr lang="en-US"/>
        </a:p>
      </dgm:t>
    </dgm:pt>
    <dgm:pt modelId="{70B35559-19C7-4D73-B585-BDF03D35560C}" type="sibTrans" cxnId="{9A34B26C-8366-4ADC-87A3-EDEB75FC19CA}">
      <dgm:prSet/>
      <dgm:spPr/>
      <dgm:t>
        <a:bodyPr/>
        <a:lstStyle/>
        <a:p>
          <a:endParaRPr lang="en-US"/>
        </a:p>
      </dgm:t>
    </dgm:pt>
    <dgm:pt modelId="{B4576919-2FE9-40F1-9718-555C4B00E4C0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" action="ppaction://hlinkpres?slideindex=1&amp;slidetitle="/>
            </a:rPr>
            <a:t>Finance</a:t>
          </a:r>
          <a:endParaRPr lang="en-US" dirty="0"/>
        </a:p>
      </dgm:t>
    </dgm:pt>
    <dgm:pt modelId="{FC95C49C-9182-4702-8C3C-6A15BD6F97B7}" type="parTrans" cxnId="{F3BB2CB9-7A1F-48DC-BA8D-B6E26C6ADDDD}">
      <dgm:prSet/>
      <dgm:spPr/>
      <dgm:t>
        <a:bodyPr/>
        <a:lstStyle/>
        <a:p>
          <a:endParaRPr lang="en-US"/>
        </a:p>
      </dgm:t>
    </dgm:pt>
    <dgm:pt modelId="{78EE55BE-3C71-4EC6-B2D9-A6486036468C}" type="sibTrans" cxnId="{F3BB2CB9-7A1F-48DC-BA8D-B6E26C6ADDDD}">
      <dgm:prSet/>
      <dgm:spPr/>
      <dgm:t>
        <a:bodyPr/>
        <a:lstStyle/>
        <a:p>
          <a:endParaRPr lang="en-US"/>
        </a:p>
      </dgm:t>
    </dgm:pt>
    <dgm:pt modelId="{27C5DDC6-04B6-4043-BD8E-5EE5FB3B4D76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" action="ppaction://hlinkpres?slideindex=1&amp;slidetitle="/>
            </a:rPr>
            <a:t>Technical</a:t>
          </a:r>
          <a:endParaRPr lang="en-US" dirty="0"/>
        </a:p>
      </dgm:t>
    </dgm:pt>
    <dgm:pt modelId="{3C10FEDC-A2FF-499B-BC35-995088D3AF4E}" type="parTrans" cxnId="{598D8817-42F7-4B80-8685-9243EDEB7124}">
      <dgm:prSet/>
      <dgm:spPr/>
      <dgm:t>
        <a:bodyPr/>
        <a:lstStyle/>
        <a:p>
          <a:endParaRPr lang="en-US"/>
        </a:p>
      </dgm:t>
    </dgm:pt>
    <dgm:pt modelId="{968938B9-FAE8-4E23-85F3-6CD40CB73F67}" type="sibTrans" cxnId="{598D8817-42F7-4B80-8685-9243EDEB7124}">
      <dgm:prSet/>
      <dgm:spPr/>
      <dgm:t>
        <a:bodyPr/>
        <a:lstStyle/>
        <a:p>
          <a:endParaRPr lang="en-US"/>
        </a:p>
      </dgm:t>
    </dgm:pt>
    <dgm:pt modelId="{33372E90-10DB-4353-BC90-55D632F54FB6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" action="ppaction://hlinkpres?slideindex=1&amp;slidetitle="/>
            </a:rPr>
            <a:t>Environment</a:t>
          </a:r>
          <a:endParaRPr lang="en-US" dirty="0"/>
        </a:p>
      </dgm:t>
    </dgm:pt>
    <dgm:pt modelId="{3FE0FA40-D7EA-4796-9190-8DB64A3254CA}" type="parTrans" cxnId="{EF62FE8B-6CCD-47E1-9F25-D157AADE95E1}">
      <dgm:prSet/>
      <dgm:spPr/>
      <dgm:t>
        <a:bodyPr/>
        <a:lstStyle/>
        <a:p>
          <a:endParaRPr lang="en-US"/>
        </a:p>
      </dgm:t>
    </dgm:pt>
    <dgm:pt modelId="{54863B1F-DE58-4EDE-B171-4AAA89E21DBE}" type="sibTrans" cxnId="{EF62FE8B-6CCD-47E1-9F25-D157AADE95E1}">
      <dgm:prSet/>
      <dgm:spPr/>
      <dgm:t>
        <a:bodyPr/>
        <a:lstStyle/>
        <a:p>
          <a:endParaRPr lang="en-US"/>
        </a:p>
      </dgm:t>
    </dgm:pt>
    <dgm:pt modelId="{87C45F5C-5AEF-4DFF-A37C-1F9FE9CDEE17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" action="ppaction://hlinkpres?slideindex=1&amp;slidetitle="/>
            </a:rPr>
            <a:t>Price</a:t>
          </a:r>
          <a:endParaRPr lang="en-US" dirty="0"/>
        </a:p>
      </dgm:t>
    </dgm:pt>
    <dgm:pt modelId="{D7C54E41-C9DE-46D2-8E7E-97EB0650C429}" type="parTrans" cxnId="{FE212184-B9C0-4A7E-9C69-1585AD2D8764}">
      <dgm:prSet/>
      <dgm:spPr/>
      <dgm:t>
        <a:bodyPr/>
        <a:lstStyle/>
        <a:p>
          <a:endParaRPr lang="en-US"/>
        </a:p>
      </dgm:t>
    </dgm:pt>
    <dgm:pt modelId="{97F81F80-DE01-49BF-ACB9-A0E41EF13C86}" type="sibTrans" cxnId="{FE212184-B9C0-4A7E-9C69-1585AD2D8764}">
      <dgm:prSet/>
      <dgm:spPr/>
      <dgm:t>
        <a:bodyPr/>
        <a:lstStyle/>
        <a:p>
          <a:endParaRPr lang="en-US"/>
        </a:p>
      </dgm:t>
    </dgm:pt>
    <dgm:pt modelId="{0B6BCC89-9133-4496-A985-1343BAD0F41E}">
      <dgm:prSet phldrT="[Text]" custT="1"/>
      <dgm:spPr/>
      <dgm:t>
        <a:bodyPr/>
        <a:lstStyle/>
        <a:p>
          <a:r>
            <a:rPr lang="en-US" sz="1400" dirty="0" smtClean="0"/>
            <a:t> Local content </a:t>
          </a:r>
          <a:endParaRPr lang="en-US" sz="1400" dirty="0"/>
        </a:p>
      </dgm:t>
    </dgm:pt>
    <dgm:pt modelId="{3C37CA03-CCE3-4E9B-8FB1-57B09FAA0B0F}" type="parTrans" cxnId="{5E21630D-B7BB-4B4C-92A2-CDE1618EECDC}">
      <dgm:prSet/>
      <dgm:spPr/>
      <dgm:t>
        <a:bodyPr/>
        <a:lstStyle/>
        <a:p>
          <a:endParaRPr lang="en-US"/>
        </a:p>
      </dgm:t>
    </dgm:pt>
    <dgm:pt modelId="{712DB577-8CA9-4ACD-8989-DBC1674680DB}" type="sibTrans" cxnId="{5E21630D-B7BB-4B4C-92A2-CDE1618EECDC}">
      <dgm:prSet/>
      <dgm:spPr/>
      <dgm:t>
        <a:bodyPr/>
        <a:lstStyle/>
        <a:p>
          <a:endParaRPr lang="en-US"/>
        </a:p>
      </dgm:t>
    </dgm:pt>
    <dgm:pt modelId="{EFF7F766-8041-4B1A-88C3-8627F0771E23}">
      <dgm:prSet phldrT="[Text]" custT="1"/>
      <dgm:spPr/>
      <dgm:t>
        <a:bodyPr/>
        <a:lstStyle/>
        <a:p>
          <a:r>
            <a:rPr lang="en-US" sz="1400" dirty="0" smtClean="0"/>
            <a:t>Preferential Procurement </a:t>
          </a:r>
          <a:endParaRPr lang="en-US" sz="1400" dirty="0"/>
        </a:p>
      </dgm:t>
    </dgm:pt>
    <dgm:pt modelId="{D5A926B2-5E58-4640-93AA-CEC0386350EE}" type="parTrans" cxnId="{1711908E-7F61-4ED5-BC0D-FFA07B791774}">
      <dgm:prSet/>
      <dgm:spPr/>
      <dgm:t>
        <a:bodyPr/>
        <a:lstStyle/>
        <a:p>
          <a:endParaRPr lang="en-US"/>
        </a:p>
      </dgm:t>
    </dgm:pt>
    <dgm:pt modelId="{A55384FE-3FD5-4FF6-9DE8-039BED432A7C}" type="sibTrans" cxnId="{1711908E-7F61-4ED5-BC0D-FFA07B791774}">
      <dgm:prSet/>
      <dgm:spPr/>
      <dgm:t>
        <a:bodyPr/>
        <a:lstStyle/>
        <a:p>
          <a:endParaRPr lang="en-US"/>
        </a:p>
      </dgm:t>
    </dgm:pt>
    <dgm:pt modelId="{3EF51B0B-7D0A-4F1A-9AC9-FFFF17331FE6}">
      <dgm:prSet phldrT="[Text]" custT="1"/>
      <dgm:spPr/>
      <dgm:t>
        <a:bodyPr/>
        <a:lstStyle/>
        <a:p>
          <a:r>
            <a:rPr lang="en-US" sz="1400" dirty="0" smtClean="0"/>
            <a:t>Enterprise Development</a:t>
          </a:r>
          <a:endParaRPr lang="en-US" sz="1400" dirty="0"/>
        </a:p>
      </dgm:t>
    </dgm:pt>
    <dgm:pt modelId="{AA2EC04D-C8FF-41B5-98D6-5FA5E19EBEF4}" type="parTrans" cxnId="{F734DA69-C4AA-45E5-9123-7B8CDA9CEE16}">
      <dgm:prSet/>
      <dgm:spPr/>
      <dgm:t>
        <a:bodyPr/>
        <a:lstStyle/>
        <a:p>
          <a:endParaRPr lang="en-US"/>
        </a:p>
      </dgm:t>
    </dgm:pt>
    <dgm:pt modelId="{122CA064-B59D-4B94-9FD5-0A19C44119E3}" type="sibTrans" cxnId="{F734DA69-C4AA-45E5-9123-7B8CDA9CEE16}">
      <dgm:prSet/>
      <dgm:spPr/>
      <dgm:t>
        <a:bodyPr/>
        <a:lstStyle/>
        <a:p>
          <a:endParaRPr lang="en-US"/>
        </a:p>
      </dgm:t>
    </dgm:pt>
    <dgm:pt modelId="{8EE5CC86-97BB-4D59-88EE-87D491CDEAA2}">
      <dgm:prSet phldrT="[Text]" custT="1"/>
      <dgm:spPr/>
      <dgm:t>
        <a:bodyPr/>
        <a:lstStyle/>
        <a:p>
          <a:r>
            <a:rPr lang="en-US" sz="1400" dirty="0" smtClean="0"/>
            <a:t>Socio-economic development</a:t>
          </a:r>
          <a:endParaRPr lang="en-US" sz="1400" dirty="0"/>
        </a:p>
      </dgm:t>
    </dgm:pt>
    <dgm:pt modelId="{07BC643E-D9E7-486C-8ED6-E213076123E5}" type="parTrans" cxnId="{3C1B3D29-5C27-4057-BFF0-E7F37B94D781}">
      <dgm:prSet/>
      <dgm:spPr/>
      <dgm:t>
        <a:bodyPr/>
        <a:lstStyle/>
        <a:p>
          <a:endParaRPr lang="en-US"/>
        </a:p>
      </dgm:t>
    </dgm:pt>
    <dgm:pt modelId="{1E6F9A41-4442-408C-9AE7-0C0290B2F2D4}" type="sibTrans" cxnId="{3C1B3D29-5C27-4057-BFF0-E7F37B94D781}">
      <dgm:prSet/>
      <dgm:spPr/>
      <dgm:t>
        <a:bodyPr/>
        <a:lstStyle/>
        <a:p>
          <a:endParaRPr lang="en-US"/>
        </a:p>
      </dgm:t>
    </dgm:pt>
    <dgm:pt modelId="{D585BCDD-BD1F-42A5-A216-84229F7B6FAF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" action="ppaction://hlinkpres?slideindex=1&amp;slidetitle="/>
            </a:rPr>
            <a:t>Capacity</a:t>
          </a:r>
          <a:endParaRPr lang="en-US" dirty="0"/>
        </a:p>
      </dgm:t>
    </dgm:pt>
    <dgm:pt modelId="{5BB76D95-6E26-45AF-9B4E-4A8E808269F5}" type="parTrans" cxnId="{5A68BBA4-B1CE-4FAE-AD42-6C32BC1D07F7}">
      <dgm:prSet/>
      <dgm:spPr/>
      <dgm:t>
        <a:bodyPr/>
        <a:lstStyle/>
        <a:p>
          <a:endParaRPr lang="en-US"/>
        </a:p>
      </dgm:t>
    </dgm:pt>
    <dgm:pt modelId="{E88B626D-6502-4521-9771-3F45CCB3E23F}" type="sibTrans" cxnId="{5A68BBA4-B1CE-4FAE-AD42-6C32BC1D07F7}">
      <dgm:prSet/>
      <dgm:spPr/>
      <dgm:t>
        <a:bodyPr/>
        <a:lstStyle/>
        <a:p>
          <a:endParaRPr lang="en-US"/>
        </a:p>
      </dgm:t>
    </dgm:pt>
    <dgm:pt modelId="{1BCE2D0D-AB21-45C6-BBD1-C2604119D0F2}" type="pres">
      <dgm:prSet presAssocID="{86E6C8EB-0A4F-40A8-A87A-5A828816B0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3D5493-4BF5-47AB-AF1B-7A091334C41F}" type="pres">
      <dgm:prSet presAssocID="{86E6C8EB-0A4F-40A8-A87A-5A828816B005}" presName="tSp" presStyleCnt="0"/>
      <dgm:spPr/>
    </dgm:pt>
    <dgm:pt modelId="{B25083DD-DE08-4D80-B0A9-65AD8C84BE00}" type="pres">
      <dgm:prSet presAssocID="{86E6C8EB-0A4F-40A8-A87A-5A828816B005}" presName="bSp" presStyleCnt="0"/>
      <dgm:spPr/>
    </dgm:pt>
    <dgm:pt modelId="{581724A8-3FB3-41A7-913C-6E023CC0C233}" type="pres">
      <dgm:prSet presAssocID="{86E6C8EB-0A4F-40A8-A87A-5A828816B005}" presName="process" presStyleCnt="0"/>
      <dgm:spPr/>
    </dgm:pt>
    <dgm:pt modelId="{0428D9D9-3A2D-428E-914E-6566BFCE3A70}" type="pres">
      <dgm:prSet presAssocID="{74440483-9086-407A-BCDB-E38091194542}" presName="composite1" presStyleCnt="0"/>
      <dgm:spPr/>
    </dgm:pt>
    <dgm:pt modelId="{557FD82B-3000-45D7-899E-86E30EC3E018}" type="pres">
      <dgm:prSet presAssocID="{74440483-9086-407A-BCDB-E38091194542}" presName="dummyNode1" presStyleLbl="node1" presStyleIdx="0" presStyleCnt="3"/>
      <dgm:spPr/>
    </dgm:pt>
    <dgm:pt modelId="{ADF83113-A450-4404-85B2-4BDDD29FDB06}" type="pres">
      <dgm:prSet presAssocID="{74440483-9086-407A-BCDB-E38091194542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492212-5E0F-41F3-8DAE-A34443075D0F}" type="pres">
      <dgm:prSet presAssocID="{74440483-9086-407A-BCDB-E38091194542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FFAF8F-27E5-45FA-B04E-EE266C5C1C23}" type="pres">
      <dgm:prSet presAssocID="{74440483-9086-407A-BCDB-E38091194542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2F43EC-C1B3-49BC-8268-09B4243ECF34}" type="pres">
      <dgm:prSet presAssocID="{74440483-9086-407A-BCDB-E38091194542}" presName="connSite1" presStyleCnt="0"/>
      <dgm:spPr/>
    </dgm:pt>
    <dgm:pt modelId="{A1F4E1AE-62CC-49B2-9DB0-67E492F98A08}" type="pres">
      <dgm:prSet presAssocID="{5261940F-A06F-47A7-85FD-CCACED20B35A}" presName="Name9" presStyleLbl="sibTrans2D1" presStyleIdx="0" presStyleCnt="2"/>
      <dgm:spPr/>
      <dgm:t>
        <a:bodyPr/>
        <a:lstStyle/>
        <a:p>
          <a:endParaRPr lang="en-US"/>
        </a:p>
      </dgm:t>
    </dgm:pt>
    <dgm:pt modelId="{F3CEBC65-53F1-4B40-9286-35CE2FD5E43D}" type="pres">
      <dgm:prSet presAssocID="{CA22A471-0A9B-4B4C-9CBB-4DC5FD9F0C46}" presName="composite2" presStyleCnt="0"/>
      <dgm:spPr/>
    </dgm:pt>
    <dgm:pt modelId="{7E745C65-1980-44D5-AD26-C9B5B3C55FAE}" type="pres">
      <dgm:prSet presAssocID="{CA22A471-0A9B-4B4C-9CBB-4DC5FD9F0C46}" presName="dummyNode2" presStyleLbl="node1" presStyleIdx="0" presStyleCnt="3"/>
      <dgm:spPr/>
    </dgm:pt>
    <dgm:pt modelId="{CCDE8A1B-A4F1-4F49-AFF3-0B71D8D654B0}" type="pres">
      <dgm:prSet presAssocID="{CA22A471-0A9B-4B4C-9CBB-4DC5FD9F0C46}" presName="childNode2" presStyleLbl="bgAcc1" presStyleIdx="1" presStyleCnt="3" custScaleY="1307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590B09-7077-4735-B04E-0BBD112BEC3D}" type="pres">
      <dgm:prSet presAssocID="{CA22A471-0A9B-4B4C-9CBB-4DC5FD9F0C46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5204DC-C574-4015-B47F-B0061124EE17}" type="pres">
      <dgm:prSet presAssocID="{CA22A471-0A9B-4B4C-9CBB-4DC5FD9F0C46}" presName="parentNode2" presStyleLbl="node1" presStyleIdx="1" presStyleCnt="3" custLinFactNeighborX="-587" custLinFactNeighborY="-1623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AB57D5-12CE-452F-824C-B89E2D76C220}" type="pres">
      <dgm:prSet presAssocID="{CA22A471-0A9B-4B4C-9CBB-4DC5FD9F0C46}" presName="connSite2" presStyleCnt="0"/>
      <dgm:spPr/>
    </dgm:pt>
    <dgm:pt modelId="{2966D8FB-6711-47EF-9C11-A51E597D9F07}" type="pres">
      <dgm:prSet presAssocID="{839858D5-8245-41E8-BC53-B44CEBE29196}" presName="Name18" presStyleLbl="sibTrans2D1" presStyleIdx="1" presStyleCnt="2"/>
      <dgm:spPr/>
      <dgm:t>
        <a:bodyPr/>
        <a:lstStyle/>
        <a:p>
          <a:endParaRPr lang="en-US"/>
        </a:p>
      </dgm:t>
    </dgm:pt>
    <dgm:pt modelId="{A0B625D6-49DA-4217-A797-BB5EAF947B2C}" type="pres">
      <dgm:prSet presAssocID="{02A30F25-E7E0-4F9C-ABDF-46587C1669C7}" presName="composite1" presStyleCnt="0"/>
      <dgm:spPr/>
    </dgm:pt>
    <dgm:pt modelId="{2A7632D8-F160-4AB0-B9B3-920B837EAF83}" type="pres">
      <dgm:prSet presAssocID="{02A30F25-E7E0-4F9C-ABDF-46587C1669C7}" presName="dummyNode1" presStyleLbl="node1" presStyleIdx="1" presStyleCnt="3"/>
      <dgm:spPr/>
    </dgm:pt>
    <dgm:pt modelId="{593636DB-23B2-4E6C-97F6-F5504138DB8F}" type="pres">
      <dgm:prSet presAssocID="{02A30F25-E7E0-4F9C-ABDF-46587C1669C7}" presName="childNode1" presStyleLbl="bgAcc1" presStyleIdx="2" presStyleCnt="3" custScaleY="144478" custLinFactNeighborX="-2087" custLinFactNeighborY="-12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2B2265-2F40-4336-A87E-6375E4E3FCBB}" type="pres">
      <dgm:prSet presAssocID="{02A30F25-E7E0-4F9C-ABDF-46587C1669C7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D97BAF-4172-4BE8-A50A-3F5AB1B755FE}" type="pres">
      <dgm:prSet presAssocID="{02A30F25-E7E0-4F9C-ABDF-46587C1669C7}" presName="parentNode1" presStyleLbl="node1" presStyleIdx="2" presStyleCnt="3" custLinFactNeighborX="142" custLinFactNeighborY="752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218B5A-7962-4768-8364-1EF604FA9B98}" type="pres">
      <dgm:prSet presAssocID="{02A30F25-E7E0-4F9C-ABDF-46587C1669C7}" presName="connSite1" presStyleCnt="0"/>
      <dgm:spPr/>
    </dgm:pt>
  </dgm:ptLst>
  <dgm:cxnLst>
    <dgm:cxn modelId="{1711908E-7F61-4ED5-BC0D-FFA07B791774}" srcId="{02A30F25-E7E0-4F9C-ABDF-46587C1669C7}" destId="{EFF7F766-8041-4B1A-88C3-8627F0771E23}" srcOrd="3" destOrd="0" parTransId="{D5A926B2-5E58-4640-93AA-CEC0386350EE}" sibTransId="{A55384FE-3FD5-4FF6-9DE8-039BED432A7C}"/>
    <dgm:cxn modelId="{E6CAE938-42EF-46D6-B8AC-9876B24862C7}" type="presOf" srcId="{3F9A283B-2E3F-4ADE-94EE-C460448B4AB8}" destId="{CCDE8A1B-A4F1-4F49-AFF3-0B71D8D654B0}" srcOrd="0" destOrd="1" presId="urn:microsoft.com/office/officeart/2005/8/layout/hProcess4"/>
    <dgm:cxn modelId="{9DEB3D6B-EB4B-4411-B08E-0AB11C570451}" srcId="{02A30F25-E7E0-4F9C-ABDF-46587C1669C7}" destId="{9662E2F9-575C-4A96-9438-D6DFA892F72A}" srcOrd="1" destOrd="0" parTransId="{03736A7B-F0F7-4840-9895-BE97AEE1E5B7}" sibTransId="{56BE17E0-FFA9-4778-9A95-514666415E5A}"/>
    <dgm:cxn modelId="{85A57262-1299-4601-83AA-F30671D9B5BA}" type="presOf" srcId="{33372E90-10DB-4353-BC90-55D632F54FB6}" destId="{44590B09-7077-4735-B04E-0BBD112BEC3D}" srcOrd="1" destOrd="0" presId="urn:microsoft.com/office/officeart/2005/8/layout/hProcess4"/>
    <dgm:cxn modelId="{5E21630D-B7BB-4B4C-92A2-CDE1618EECDC}" srcId="{02A30F25-E7E0-4F9C-ABDF-46587C1669C7}" destId="{0B6BCC89-9133-4496-A985-1343BAD0F41E}" srcOrd="2" destOrd="0" parTransId="{3C37CA03-CCE3-4E9B-8FB1-57B09FAA0B0F}" sibTransId="{712DB577-8CA9-4ACD-8989-DBC1674680DB}"/>
    <dgm:cxn modelId="{689CFB69-A54C-4785-A469-8CEB83F3DD38}" type="presOf" srcId="{D585BCDD-BD1F-42A5-A216-84229F7B6FAF}" destId="{CCDE8A1B-A4F1-4F49-AFF3-0B71D8D654B0}" srcOrd="0" destOrd="6" presId="urn:microsoft.com/office/officeart/2005/8/layout/hProcess4"/>
    <dgm:cxn modelId="{D5E1809A-15BF-4BFD-AD03-C23F6B56D0D9}" type="presOf" srcId="{3F9A283B-2E3F-4ADE-94EE-C460448B4AB8}" destId="{44590B09-7077-4735-B04E-0BBD112BEC3D}" srcOrd="1" destOrd="1" presId="urn:microsoft.com/office/officeart/2005/8/layout/hProcess4"/>
    <dgm:cxn modelId="{07896BD0-756A-4C01-976F-D57D646E87AD}" type="presOf" srcId="{8EE5CC86-97BB-4D59-88EE-87D491CDEAA2}" destId="{292B2265-2F40-4336-A87E-6375E4E3FCBB}" srcOrd="1" destOrd="5" presId="urn:microsoft.com/office/officeart/2005/8/layout/hProcess4"/>
    <dgm:cxn modelId="{D7080350-BF09-487C-9EC0-8C0DE12BCDC3}" type="presOf" srcId="{86E6C8EB-0A4F-40A8-A87A-5A828816B005}" destId="{1BCE2D0D-AB21-45C6-BBD1-C2604119D0F2}" srcOrd="0" destOrd="0" presId="urn:microsoft.com/office/officeart/2005/8/layout/hProcess4"/>
    <dgm:cxn modelId="{80970496-F346-497A-A851-8D2EF10AF62D}" type="presOf" srcId="{CB13B5D7-5FB3-43B2-9A46-304FF774461D}" destId="{292B2265-2F40-4336-A87E-6375E4E3FCBB}" srcOrd="1" destOrd="0" presId="urn:microsoft.com/office/officeart/2005/8/layout/hProcess4"/>
    <dgm:cxn modelId="{BB4B13A5-389A-4E1A-9876-8C1A701AAD7E}" type="presOf" srcId="{B4576919-2FE9-40F1-9718-555C4B00E4C0}" destId="{CCDE8A1B-A4F1-4F49-AFF3-0B71D8D654B0}" srcOrd="0" destOrd="3" presId="urn:microsoft.com/office/officeart/2005/8/layout/hProcess4"/>
    <dgm:cxn modelId="{11E97923-3AC5-417E-AB94-0E16D40E58FE}" type="presOf" srcId="{8EE5CC86-97BB-4D59-88EE-87D491CDEAA2}" destId="{593636DB-23B2-4E6C-97F6-F5504138DB8F}" srcOrd="0" destOrd="5" presId="urn:microsoft.com/office/officeart/2005/8/layout/hProcess4"/>
    <dgm:cxn modelId="{19D33DE0-FF8F-495F-A7C1-AB6A5945DDF4}" type="presOf" srcId="{B4576919-2FE9-40F1-9718-555C4B00E4C0}" destId="{44590B09-7077-4735-B04E-0BBD112BEC3D}" srcOrd="1" destOrd="3" presId="urn:microsoft.com/office/officeart/2005/8/layout/hProcess4"/>
    <dgm:cxn modelId="{A1224053-A5FE-47C7-AF26-E640E96AEBB7}" type="presOf" srcId="{02A30F25-E7E0-4F9C-ABDF-46587C1669C7}" destId="{63D97BAF-4172-4BE8-A50A-3F5AB1B755FE}" srcOrd="0" destOrd="0" presId="urn:microsoft.com/office/officeart/2005/8/layout/hProcess4"/>
    <dgm:cxn modelId="{114B1213-6D86-482A-B952-50B7688A45E1}" type="presOf" srcId="{839858D5-8245-41E8-BC53-B44CEBE29196}" destId="{2966D8FB-6711-47EF-9C11-A51E597D9F07}" srcOrd="0" destOrd="0" presId="urn:microsoft.com/office/officeart/2005/8/layout/hProcess4"/>
    <dgm:cxn modelId="{1C7178A1-A3D1-4C6B-A2E7-BD401C127605}" type="presOf" srcId="{9662E2F9-575C-4A96-9438-D6DFA892F72A}" destId="{593636DB-23B2-4E6C-97F6-F5504138DB8F}" srcOrd="0" destOrd="1" presId="urn:microsoft.com/office/officeart/2005/8/layout/hProcess4"/>
    <dgm:cxn modelId="{44388F06-AE19-467B-AE13-AC8BD3F1DAF7}" type="presOf" srcId="{33372E90-10DB-4353-BC90-55D632F54FB6}" destId="{CCDE8A1B-A4F1-4F49-AFF3-0B71D8D654B0}" srcOrd="0" destOrd="0" presId="urn:microsoft.com/office/officeart/2005/8/layout/hProcess4"/>
    <dgm:cxn modelId="{EF62FE8B-6CCD-47E1-9F25-D157AADE95E1}" srcId="{CA22A471-0A9B-4B4C-9CBB-4DC5FD9F0C46}" destId="{33372E90-10DB-4353-BC90-55D632F54FB6}" srcOrd="0" destOrd="0" parTransId="{3FE0FA40-D7EA-4796-9190-8DB64A3254CA}" sibTransId="{54863B1F-DE58-4EDE-B171-4AAA89E21DBE}"/>
    <dgm:cxn modelId="{5A68BBA4-B1CE-4FAE-AD42-6C32BC1D07F7}" srcId="{CA22A471-0A9B-4B4C-9CBB-4DC5FD9F0C46}" destId="{D585BCDD-BD1F-42A5-A216-84229F7B6FAF}" srcOrd="6" destOrd="0" parTransId="{5BB76D95-6E26-45AF-9B4E-4A8E808269F5}" sibTransId="{E88B626D-6502-4521-9771-3F45CCB3E23F}"/>
    <dgm:cxn modelId="{81B4E3A5-0948-4994-81DC-46B6B580DB00}" srcId="{86E6C8EB-0A4F-40A8-A87A-5A828816B005}" destId="{74440483-9086-407A-BCDB-E38091194542}" srcOrd="0" destOrd="0" parTransId="{2BDB961A-B016-4512-8121-5BBFB34C5BDB}" sibTransId="{5261940F-A06F-47A7-85FD-CCACED20B35A}"/>
    <dgm:cxn modelId="{F3BB2CB9-7A1F-48DC-BA8D-B6E26C6ADDDD}" srcId="{CA22A471-0A9B-4B4C-9CBB-4DC5FD9F0C46}" destId="{B4576919-2FE9-40F1-9718-555C4B00E4C0}" srcOrd="3" destOrd="0" parTransId="{FC95C49C-9182-4702-8C3C-6A15BD6F97B7}" sibTransId="{78EE55BE-3C71-4EC6-B2D9-A6486036468C}"/>
    <dgm:cxn modelId="{4DAE19E6-23A9-4149-AA93-A07258F761F0}" type="presOf" srcId="{3EF51B0B-7D0A-4F1A-9AC9-FFFF17331FE6}" destId="{593636DB-23B2-4E6C-97F6-F5504138DB8F}" srcOrd="0" destOrd="4" presId="urn:microsoft.com/office/officeart/2005/8/layout/hProcess4"/>
    <dgm:cxn modelId="{FE212184-B9C0-4A7E-9C69-1585AD2D8764}" srcId="{CA22A471-0A9B-4B4C-9CBB-4DC5FD9F0C46}" destId="{87C45F5C-5AEF-4DFF-A37C-1F9FE9CDEE17}" srcOrd="5" destOrd="0" parTransId="{D7C54E41-C9DE-46D2-8E7E-97EB0650C429}" sibTransId="{97F81F80-DE01-49BF-ACB9-A0E41EF13C86}"/>
    <dgm:cxn modelId="{A8A5F4C6-FB97-4B69-941B-BFCD355143A1}" type="presOf" srcId="{D585BCDD-BD1F-42A5-A216-84229F7B6FAF}" destId="{44590B09-7077-4735-B04E-0BBD112BEC3D}" srcOrd="1" destOrd="6" presId="urn:microsoft.com/office/officeart/2005/8/layout/hProcess4"/>
    <dgm:cxn modelId="{7E06A447-107C-4DBD-A5C4-FD4690FA95DE}" srcId="{74440483-9086-407A-BCDB-E38091194542}" destId="{E8D70D00-7DBA-43DA-8A57-8A5B26EB0B1D}" srcOrd="0" destOrd="0" parTransId="{65166C54-CF55-4B0C-8AAB-D5279C77A513}" sibTransId="{874D70FD-BB2A-42B6-B53B-7D861C33C531}"/>
    <dgm:cxn modelId="{7E13D136-B18F-4383-BC3F-E23E5C7A9A6B}" srcId="{CA22A471-0A9B-4B4C-9CBB-4DC5FD9F0C46}" destId="{3F9A283B-2E3F-4ADE-94EE-C460448B4AB8}" srcOrd="1" destOrd="0" parTransId="{E04DA74C-A8FF-44B2-9531-E65D5C22EDF8}" sibTransId="{E5E16E52-8067-4648-993F-32B60A781766}"/>
    <dgm:cxn modelId="{2F43C113-BEE7-44F6-A7D7-C28650590917}" type="presOf" srcId="{CA22A471-0A9B-4B4C-9CBB-4DC5FD9F0C46}" destId="{3D5204DC-C574-4015-B47F-B0061124EE17}" srcOrd="0" destOrd="0" presId="urn:microsoft.com/office/officeart/2005/8/layout/hProcess4"/>
    <dgm:cxn modelId="{9A34B26C-8366-4ADC-87A3-EDEB75FC19CA}" srcId="{CA22A471-0A9B-4B4C-9CBB-4DC5FD9F0C46}" destId="{DB577556-E111-4F9D-B28D-B1A8E41B8295}" srcOrd="2" destOrd="0" parTransId="{76E8FF7D-682E-47F1-9034-CEF9EFA031C7}" sibTransId="{70B35559-19C7-4D73-B585-BDF03D35560C}"/>
    <dgm:cxn modelId="{7846A73A-7FB6-4C28-9C75-E855F5FAB8E7}" type="presOf" srcId="{DD0045FA-6DCF-45B8-849A-E56DBF6C4D70}" destId="{ADF83113-A450-4404-85B2-4BDDD29FDB06}" srcOrd="0" destOrd="1" presId="urn:microsoft.com/office/officeart/2005/8/layout/hProcess4"/>
    <dgm:cxn modelId="{598D8817-42F7-4B80-8685-9243EDEB7124}" srcId="{CA22A471-0A9B-4B4C-9CBB-4DC5FD9F0C46}" destId="{27C5DDC6-04B6-4043-BD8E-5EE5FB3B4D76}" srcOrd="4" destOrd="0" parTransId="{3C10FEDC-A2FF-499B-BC35-995088D3AF4E}" sibTransId="{968938B9-FAE8-4E23-85F3-6CD40CB73F67}"/>
    <dgm:cxn modelId="{023CF316-E82D-49FE-B4C1-B605C9E201C3}" type="presOf" srcId="{EFF7F766-8041-4B1A-88C3-8627F0771E23}" destId="{292B2265-2F40-4336-A87E-6375E4E3FCBB}" srcOrd="1" destOrd="3" presId="urn:microsoft.com/office/officeart/2005/8/layout/hProcess4"/>
    <dgm:cxn modelId="{EB1BC6AE-BC16-4041-94A7-28E51E5EEA22}" type="presOf" srcId="{DD0045FA-6DCF-45B8-849A-E56DBF6C4D70}" destId="{27492212-5E0F-41F3-8DAE-A34443075D0F}" srcOrd="1" destOrd="1" presId="urn:microsoft.com/office/officeart/2005/8/layout/hProcess4"/>
    <dgm:cxn modelId="{84EDED9C-53BE-4981-8B16-4E5BAD179D1A}" type="presOf" srcId="{0B6BCC89-9133-4496-A985-1343BAD0F41E}" destId="{292B2265-2F40-4336-A87E-6375E4E3FCBB}" srcOrd="1" destOrd="2" presId="urn:microsoft.com/office/officeart/2005/8/layout/hProcess4"/>
    <dgm:cxn modelId="{F734DA69-C4AA-45E5-9123-7B8CDA9CEE16}" srcId="{02A30F25-E7E0-4F9C-ABDF-46587C1669C7}" destId="{3EF51B0B-7D0A-4F1A-9AC9-FFFF17331FE6}" srcOrd="4" destOrd="0" parTransId="{AA2EC04D-C8FF-41B5-98D6-5FA5E19EBEF4}" sibTransId="{122CA064-B59D-4B94-9FD5-0A19C44119E3}"/>
    <dgm:cxn modelId="{1CE971D4-0289-4C32-94A1-F4B576C458F4}" type="presOf" srcId="{87C45F5C-5AEF-4DFF-A37C-1F9FE9CDEE17}" destId="{CCDE8A1B-A4F1-4F49-AFF3-0B71D8D654B0}" srcOrd="0" destOrd="5" presId="urn:microsoft.com/office/officeart/2005/8/layout/hProcess4"/>
    <dgm:cxn modelId="{A577307D-69C2-46B1-9533-F2F66877DD1B}" type="presOf" srcId="{5261940F-A06F-47A7-85FD-CCACED20B35A}" destId="{A1F4E1AE-62CC-49B2-9DB0-67E492F98A08}" srcOrd="0" destOrd="0" presId="urn:microsoft.com/office/officeart/2005/8/layout/hProcess4"/>
    <dgm:cxn modelId="{7604D86B-7A5E-47D6-A87A-1C2969A42788}" type="presOf" srcId="{CB13B5D7-5FB3-43B2-9A46-304FF774461D}" destId="{593636DB-23B2-4E6C-97F6-F5504138DB8F}" srcOrd="0" destOrd="0" presId="urn:microsoft.com/office/officeart/2005/8/layout/hProcess4"/>
    <dgm:cxn modelId="{889BA1DC-8E89-41C4-B693-5EEE0CB58FC0}" type="presOf" srcId="{E8D70D00-7DBA-43DA-8A57-8A5B26EB0B1D}" destId="{27492212-5E0F-41F3-8DAE-A34443075D0F}" srcOrd="1" destOrd="0" presId="urn:microsoft.com/office/officeart/2005/8/layout/hProcess4"/>
    <dgm:cxn modelId="{145BEC34-3A44-4733-9176-9B40CC3F2F8B}" type="presOf" srcId="{74440483-9086-407A-BCDB-E38091194542}" destId="{13FFAF8F-27E5-45FA-B04E-EE266C5C1C23}" srcOrd="0" destOrd="0" presId="urn:microsoft.com/office/officeart/2005/8/layout/hProcess4"/>
    <dgm:cxn modelId="{90885340-7D71-43CE-BC25-43862FC2237B}" type="presOf" srcId="{DB577556-E111-4F9D-B28D-B1A8E41B8295}" destId="{44590B09-7077-4735-B04E-0BBD112BEC3D}" srcOrd="1" destOrd="2" presId="urn:microsoft.com/office/officeart/2005/8/layout/hProcess4"/>
    <dgm:cxn modelId="{C76352E3-B8C9-4D37-99DB-7D710780A57F}" type="presOf" srcId="{E8D70D00-7DBA-43DA-8A57-8A5B26EB0B1D}" destId="{ADF83113-A450-4404-85B2-4BDDD29FDB06}" srcOrd="0" destOrd="0" presId="urn:microsoft.com/office/officeart/2005/8/layout/hProcess4"/>
    <dgm:cxn modelId="{62A83584-3FC4-4846-8F91-A6E887D9511F}" type="presOf" srcId="{27C5DDC6-04B6-4043-BD8E-5EE5FB3B4D76}" destId="{CCDE8A1B-A4F1-4F49-AFF3-0B71D8D654B0}" srcOrd="0" destOrd="4" presId="urn:microsoft.com/office/officeart/2005/8/layout/hProcess4"/>
    <dgm:cxn modelId="{D5DD8B0F-77DD-416A-B51F-674D9CC5E5CE}" srcId="{86E6C8EB-0A4F-40A8-A87A-5A828816B005}" destId="{02A30F25-E7E0-4F9C-ABDF-46587C1669C7}" srcOrd="2" destOrd="0" parTransId="{66DD517D-F568-4C0B-8C24-34C343FBB587}" sibTransId="{0D333A94-0345-4819-A014-952FF04FCCE2}"/>
    <dgm:cxn modelId="{68FA7495-97E2-4481-8DD8-391A172847E4}" srcId="{02A30F25-E7E0-4F9C-ABDF-46587C1669C7}" destId="{CB13B5D7-5FB3-43B2-9A46-304FF774461D}" srcOrd="0" destOrd="0" parTransId="{D3D00238-484A-49D0-B169-8B589CBE296D}" sibTransId="{A831BE37-2A86-4E71-8C05-FB79E0958F37}"/>
    <dgm:cxn modelId="{F22221BA-4B72-4BE6-BC6F-B05536616B71}" type="presOf" srcId="{0B6BCC89-9133-4496-A985-1343BAD0F41E}" destId="{593636DB-23B2-4E6C-97F6-F5504138DB8F}" srcOrd="0" destOrd="2" presId="urn:microsoft.com/office/officeart/2005/8/layout/hProcess4"/>
    <dgm:cxn modelId="{EC4904A4-3454-4C8B-B19E-DF506B30B936}" type="presOf" srcId="{EFF7F766-8041-4B1A-88C3-8627F0771E23}" destId="{593636DB-23B2-4E6C-97F6-F5504138DB8F}" srcOrd="0" destOrd="3" presId="urn:microsoft.com/office/officeart/2005/8/layout/hProcess4"/>
    <dgm:cxn modelId="{C2E9FE6D-F0B2-4648-A517-E34626DE5D87}" srcId="{86E6C8EB-0A4F-40A8-A87A-5A828816B005}" destId="{CA22A471-0A9B-4B4C-9CBB-4DC5FD9F0C46}" srcOrd="1" destOrd="0" parTransId="{274B33AE-784F-4B48-9B77-635180B1217E}" sibTransId="{839858D5-8245-41E8-BC53-B44CEBE29196}"/>
    <dgm:cxn modelId="{3C12AD30-0E60-4595-9AEE-DECE3C6FF584}" type="presOf" srcId="{DB577556-E111-4F9D-B28D-B1A8E41B8295}" destId="{CCDE8A1B-A4F1-4F49-AFF3-0B71D8D654B0}" srcOrd="0" destOrd="2" presId="urn:microsoft.com/office/officeart/2005/8/layout/hProcess4"/>
    <dgm:cxn modelId="{C663CE01-6164-450B-93C2-798E026B0500}" type="presOf" srcId="{27C5DDC6-04B6-4043-BD8E-5EE5FB3B4D76}" destId="{44590B09-7077-4735-B04E-0BBD112BEC3D}" srcOrd="1" destOrd="4" presId="urn:microsoft.com/office/officeart/2005/8/layout/hProcess4"/>
    <dgm:cxn modelId="{63665B74-82BA-4A9D-B8FA-A440EB4D734D}" type="presOf" srcId="{9662E2F9-575C-4A96-9438-D6DFA892F72A}" destId="{292B2265-2F40-4336-A87E-6375E4E3FCBB}" srcOrd="1" destOrd="1" presId="urn:microsoft.com/office/officeart/2005/8/layout/hProcess4"/>
    <dgm:cxn modelId="{3C1B3D29-5C27-4057-BFF0-E7F37B94D781}" srcId="{02A30F25-E7E0-4F9C-ABDF-46587C1669C7}" destId="{8EE5CC86-97BB-4D59-88EE-87D491CDEAA2}" srcOrd="5" destOrd="0" parTransId="{07BC643E-D9E7-486C-8ED6-E213076123E5}" sibTransId="{1E6F9A41-4442-408C-9AE7-0C0290B2F2D4}"/>
    <dgm:cxn modelId="{2DC713ED-9D89-4273-9392-6F15E3143CC6}" type="presOf" srcId="{87C45F5C-5AEF-4DFF-A37C-1F9FE9CDEE17}" destId="{44590B09-7077-4735-B04E-0BBD112BEC3D}" srcOrd="1" destOrd="5" presId="urn:microsoft.com/office/officeart/2005/8/layout/hProcess4"/>
    <dgm:cxn modelId="{7EF02A77-CBEC-49FA-9EDE-5457F06B2CC4}" type="presOf" srcId="{3EF51B0B-7D0A-4F1A-9AC9-FFFF17331FE6}" destId="{292B2265-2F40-4336-A87E-6375E4E3FCBB}" srcOrd="1" destOrd="4" presId="urn:microsoft.com/office/officeart/2005/8/layout/hProcess4"/>
    <dgm:cxn modelId="{86298A5E-4FCB-44E3-9C74-9BB344F351D1}" srcId="{74440483-9086-407A-BCDB-E38091194542}" destId="{DD0045FA-6DCF-45B8-849A-E56DBF6C4D70}" srcOrd="1" destOrd="0" parTransId="{C7B3C012-BA56-47EB-9B04-271F8616B08E}" sibTransId="{8C4A13E4-EE03-41A3-8185-C9B99556CBD3}"/>
    <dgm:cxn modelId="{F2B8AB94-675E-47D1-8923-CF1F42B5E5DE}" type="presParOf" srcId="{1BCE2D0D-AB21-45C6-BBD1-C2604119D0F2}" destId="{A73D5493-4BF5-47AB-AF1B-7A091334C41F}" srcOrd="0" destOrd="0" presId="urn:microsoft.com/office/officeart/2005/8/layout/hProcess4"/>
    <dgm:cxn modelId="{C4F5D233-2088-4101-982E-8D790D2D3BD4}" type="presParOf" srcId="{1BCE2D0D-AB21-45C6-BBD1-C2604119D0F2}" destId="{B25083DD-DE08-4D80-B0A9-65AD8C84BE00}" srcOrd="1" destOrd="0" presId="urn:microsoft.com/office/officeart/2005/8/layout/hProcess4"/>
    <dgm:cxn modelId="{73CC78EB-7ECD-450B-AF14-9C6E30CAC967}" type="presParOf" srcId="{1BCE2D0D-AB21-45C6-BBD1-C2604119D0F2}" destId="{581724A8-3FB3-41A7-913C-6E023CC0C233}" srcOrd="2" destOrd="0" presId="urn:microsoft.com/office/officeart/2005/8/layout/hProcess4"/>
    <dgm:cxn modelId="{48A80869-146E-48BC-81F7-F9C493C49C72}" type="presParOf" srcId="{581724A8-3FB3-41A7-913C-6E023CC0C233}" destId="{0428D9D9-3A2D-428E-914E-6566BFCE3A70}" srcOrd="0" destOrd="0" presId="urn:microsoft.com/office/officeart/2005/8/layout/hProcess4"/>
    <dgm:cxn modelId="{BAAD1BBD-9394-46C6-9671-37ACAC11403D}" type="presParOf" srcId="{0428D9D9-3A2D-428E-914E-6566BFCE3A70}" destId="{557FD82B-3000-45D7-899E-86E30EC3E018}" srcOrd="0" destOrd="0" presId="urn:microsoft.com/office/officeart/2005/8/layout/hProcess4"/>
    <dgm:cxn modelId="{D13E1D58-6A7B-4959-8AFA-897AF91A00F8}" type="presParOf" srcId="{0428D9D9-3A2D-428E-914E-6566BFCE3A70}" destId="{ADF83113-A450-4404-85B2-4BDDD29FDB06}" srcOrd="1" destOrd="0" presId="urn:microsoft.com/office/officeart/2005/8/layout/hProcess4"/>
    <dgm:cxn modelId="{2CF38DF8-9AE5-4798-A7D1-09A1B06B1C0B}" type="presParOf" srcId="{0428D9D9-3A2D-428E-914E-6566BFCE3A70}" destId="{27492212-5E0F-41F3-8DAE-A34443075D0F}" srcOrd="2" destOrd="0" presId="urn:microsoft.com/office/officeart/2005/8/layout/hProcess4"/>
    <dgm:cxn modelId="{DEECC9E0-4D62-494F-84A3-1FA960922A99}" type="presParOf" srcId="{0428D9D9-3A2D-428E-914E-6566BFCE3A70}" destId="{13FFAF8F-27E5-45FA-B04E-EE266C5C1C23}" srcOrd="3" destOrd="0" presId="urn:microsoft.com/office/officeart/2005/8/layout/hProcess4"/>
    <dgm:cxn modelId="{C655FD3F-DF96-460F-B500-70CFE495BD3B}" type="presParOf" srcId="{0428D9D9-3A2D-428E-914E-6566BFCE3A70}" destId="{262F43EC-C1B3-49BC-8268-09B4243ECF34}" srcOrd="4" destOrd="0" presId="urn:microsoft.com/office/officeart/2005/8/layout/hProcess4"/>
    <dgm:cxn modelId="{860BDEFE-9CA6-4BB3-B911-66E5A24E6756}" type="presParOf" srcId="{581724A8-3FB3-41A7-913C-6E023CC0C233}" destId="{A1F4E1AE-62CC-49B2-9DB0-67E492F98A08}" srcOrd="1" destOrd="0" presId="urn:microsoft.com/office/officeart/2005/8/layout/hProcess4"/>
    <dgm:cxn modelId="{448451EB-D3FB-430F-9541-C44D0AAAE999}" type="presParOf" srcId="{581724A8-3FB3-41A7-913C-6E023CC0C233}" destId="{F3CEBC65-53F1-4B40-9286-35CE2FD5E43D}" srcOrd="2" destOrd="0" presId="urn:microsoft.com/office/officeart/2005/8/layout/hProcess4"/>
    <dgm:cxn modelId="{9D5C1FDF-16A1-4E93-9F97-55C087E387AA}" type="presParOf" srcId="{F3CEBC65-53F1-4B40-9286-35CE2FD5E43D}" destId="{7E745C65-1980-44D5-AD26-C9B5B3C55FAE}" srcOrd="0" destOrd="0" presId="urn:microsoft.com/office/officeart/2005/8/layout/hProcess4"/>
    <dgm:cxn modelId="{CC1C380F-42E6-480C-993B-528C7AD02180}" type="presParOf" srcId="{F3CEBC65-53F1-4B40-9286-35CE2FD5E43D}" destId="{CCDE8A1B-A4F1-4F49-AFF3-0B71D8D654B0}" srcOrd="1" destOrd="0" presId="urn:microsoft.com/office/officeart/2005/8/layout/hProcess4"/>
    <dgm:cxn modelId="{68B63327-8CB5-4288-A652-8FB84EFE7921}" type="presParOf" srcId="{F3CEBC65-53F1-4B40-9286-35CE2FD5E43D}" destId="{44590B09-7077-4735-B04E-0BBD112BEC3D}" srcOrd="2" destOrd="0" presId="urn:microsoft.com/office/officeart/2005/8/layout/hProcess4"/>
    <dgm:cxn modelId="{0F9EE4AB-11FD-46AB-BB73-57E243148DDF}" type="presParOf" srcId="{F3CEBC65-53F1-4B40-9286-35CE2FD5E43D}" destId="{3D5204DC-C574-4015-B47F-B0061124EE17}" srcOrd="3" destOrd="0" presId="urn:microsoft.com/office/officeart/2005/8/layout/hProcess4"/>
    <dgm:cxn modelId="{B85F2023-D857-438B-9001-2B97EDAD5B75}" type="presParOf" srcId="{F3CEBC65-53F1-4B40-9286-35CE2FD5E43D}" destId="{EDAB57D5-12CE-452F-824C-B89E2D76C220}" srcOrd="4" destOrd="0" presId="urn:microsoft.com/office/officeart/2005/8/layout/hProcess4"/>
    <dgm:cxn modelId="{4806A64B-D7AA-49F3-A8BA-048933CEEFAF}" type="presParOf" srcId="{581724A8-3FB3-41A7-913C-6E023CC0C233}" destId="{2966D8FB-6711-47EF-9C11-A51E597D9F07}" srcOrd="3" destOrd="0" presId="urn:microsoft.com/office/officeart/2005/8/layout/hProcess4"/>
    <dgm:cxn modelId="{CCAD5474-E5BA-4730-9576-1CB4CC314062}" type="presParOf" srcId="{581724A8-3FB3-41A7-913C-6E023CC0C233}" destId="{A0B625D6-49DA-4217-A797-BB5EAF947B2C}" srcOrd="4" destOrd="0" presId="urn:microsoft.com/office/officeart/2005/8/layout/hProcess4"/>
    <dgm:cxn modelId="{6AFFAF57-512F-4F9F-8B88-07669EBD0D1B}" type="presParOf" srcId="{A0B625D6-49DA-4217-A797-BB5EAF947B2C}" destId="{2A7632D8-F160-4AB0-B9B3-920B837EAF83}" srcOrd="0" destOrd="0" presId="urn:microsoft.com/office/officeart/2005/8/layout/hProcess4"/>
    <dgm:cxn modelId="{542E576E-8CBA-48D4-96DB-4F31ACC3197B}" type="presParOf" srcId="{A0B625D6-49DA-4217-A797-BB5EAF947B2C}" destId="{593636DB-23B2-4E6C-97F6-F5504138DB8F}" srcOrd="1" destOrd="0" presId="urn:microsoft.com/office/officeart/2005/8/layout/hProcess4"/>
    <dgm:cxn modelId="{2FF0224C-AC0B-406E-9587-E400BDFDD625}" type="presParOf" srcId="{A0B625D6-49DA-4217-A797-BB5EAF947B2C}" destId="{292B2265-2F40-4336-A87E-6375E4E3FCBB}" srcOrd="2" destOrd="0" presId="urn:microsoft.com/office/officeart/2005/8/layout/hProcess4"/>
    <dgm:cxn modelId="{C6121138-E8C3-49C4-844E-6FF6FF8B16B3}" type="presParOf" srcId="{A0B625D6-49DA-4217-A797-BB5EAF947B2C}" destId="{63D97BAF-4172-4BE8-A50A-3F5AB1B755FE}" srcOrd="3" destOrd="0" presId="urn:microsoft.com/office/officeart/2005/8/layout/hProcess4"/>
    <dgm:cxn modelId="{09F6A67A-3AA5-4A38-B56E-7D32C31719B9}" type="presParOf" srcId="{A0B625D6-49DA-4217-A797-BB5EAF947B2C}" destId="{66218B5A-7962-4768-8364-1EF604FA9B98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5990566-13B7-4ACB-8280-A19D433533C8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0E2151-DA0A-4B28-96FE-5B5AF646329C}">
      <dgm:prSet phldrT="[Text]" custT="1"/>
      <dgm:spPr/>
      <dgm:t>
        <a:bodyPr/>
        <a:lstStyle/>
        <a:p>
          <a:r>
            <a:rPr lang="en-US" sz="2000" dirty="0" smtClean="0"/>
            <a:t>Price</a:t>
          </a:r>
          <a:endParaRPr lang="en-US" sz="2400" dirty="0" smtClean="0"/>
        </a:p>
        <a:p>
          <a:r>
            <a:rPr lang="en-US" sz="2400" dirty="0" smtClean="0"/>
            <a:t>70 %</a:t>
          </a:r>
          <a:endParaRPr lang="en-US" sz="2400" dirty="0"/>
        </a:p>
      </dgm:t>
    </dgm:pt>
    <dgm:pt modelId="{8E376712-37A4-4844-9D17-5E048377B34A}" type="parTrans" cxnId="{F31DF968-62D2-4A14-8484-7256D989D5CD}">
      <dgm:prSet/>
      <dgm:spPr/>
      <dgm:t>
        <a:bodyPr/>
        <a:lstStyle/>
        <a:p>
          <a:endParaRPr lang="en-US"/>
        </a:p>
      </dgm:t>
    </dgm:pt>
    <dgm:pt modelId="{A9222D50-376B-4CD4-B736-15140007351F}" type="sibTrans" cxnId="{F31DF968-62D2-4A14-8484-7256D989D5CD}">
      <dgm:prSet/>
      <dgm:spPr/>
      <dgm:t>
        <a:bodyPr/>
        <a:lstStyle/>
        <a:p>
          <a:endParaRPr lang="en-US"/>
        </a:p>
      </dgm:t>
    </dgm:pt>
    <dgm:pt modelId="{D271371B-0E90-4D20-8BD3-A59742982901}">
      <dgm:prSet phldrT="[Text]" custT="1"/>
      <dgm:spPr/>
      <dgm:t>
        <a:bodyPr/>
        <a:lstStyle/>
        <a:p>
          <a:r>
            <a:rPr lang="en-US" sz="2000" dirty="0" smtClean="0"/>
            <a:t>30 %</a:t>
          </a:r>
        </a:p>
        <a:p>
          <a:r>
            <a:rPr lang="en-US" sz="2000" dirty="0" smtClean="0"/>
            <a:t>ED</a:t>
          </a:r>
          <a:endParaRPr lang="en-US" sz="2000" dirty="0"/>
        </a:p>
      </dgm:t>
    </dgm:pt>
    <dgm:pt modelId="{44212FF8-D97F-4B59-A402-59D1A79229DE}" type="parTrans" cxnId="{5A385D17-4AD1-4BC1-8EA8-792BC22D57AE}">
      <dgm:prSet/>
      <dgm:spPr/>
      <dgm:t>
        <a:bodyPr/>
        <a:lstStyle/>
        <a:p>
          <a:endParaRPr lang="en-US"/>
        </a:p>
      </dgm:t>
    </dgm:pt>
    <dgm:pt modelId="{8201B4D8-0BD1-4962-9F73-A3989972E040}" type="sibTrans" cxnId="{5A385D17-4AD1-4BC1-8EA8-792BC22D57AE}">
      <dgm:prSet/>
      <dgm:spPr/>
      <dgm:t>
        <a:bodyPr/>
        <a:lstStyle/>
        <a:p>
          <a:endParaRPr lang="en-US"/>
        </a:p>
      </dgm:t>
    </dgm:pt>
    <dgm:pt modelId="{03A8E745-0D4D-4CBF-B45C-50E59F84BAEF}" type="pres">
      <dgm:prSet presAssocID="{45990566-13B7-4ACB-8280-A19D433533C8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EA7439-111E-451F-97D0-1CEF6CF034B3}" type="pres">
      <dgm:prSet presAssocID="{45990566-13B7-4ACB-8280-A19D433533C8}" presName="divider" presStyleLbl="fgShp" presStyleIdx="0" presStyleCnt="1" custAng="21011528" custLinFactNeighborX="-1974" custLinFactNeighborY="-3156"/>
      <dgm:spPr/>
    </dgm:pt>
    <dgm:pt modelId="{50FF2E1E-C596-40E4-8030-AC990AE93F10}" type="pres">
      <dgm:prSet presAssocID="{F90E2151-DA0A-4B28-96FE-5B5AF646329C}" presName="downArrow" presStyleLbl="node1" presStyleIdx="0" presStyleCnt="2" custScaleX="27335"/>
      <dgm:spPr/>
    </dgm:pt>
    <dgm:pt modelId="{48F5CA19-5728-4151-B1F0-3D06F2FF15F9}" type="pres">
      <dgm:prSet presAssocID="{F90E2151-DA0A-4B28-96FE-5B5AF646329C}" presName="downArrowText" presStyleLbl="revTx" presStyleIdx="0" presStyleCnt="2" custScaleX="1322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91AC05-B7E7-4127-81F2-763EB8837A7B}" type="pres">
      <dgm:prSet presAssocID="{D271371B-0E90-4D20-8BD3-A59742982901}" presName="upArrow" presStyleLbl="node1" presStyleIdx="1" presStyleCnt="2" custScaleX="27789"/>
      <dgm:spPr/>
    </dgm:pt>
    <dgm:pt modelId="{03F6A7A3-1A40-4938-8E33-F751A4110FED}" type="pres">
      <dgm:prSet presAssocID="{D271371B-0E90-4D20-8BD3-A59742982901}" presName="upArrowText" presStyleLbl="revTx" presStyleIdx="1" presStyleCnt="2" custLinFactNeighborX="-16131" custLinFactNeighborY="20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351585-6A3A-488D-B10E-A270D61FA8B9}" type="presOf" srcId="{F90E2151-DA0A-4B28-96FE-5B5AF646329C}" destId="{48F5CA19-5728-4151-B1F0-3D06F2FF15F9}" srcOrd="0" destOrd="0" presId="urn:microsoft.com/office/officeart/2005/8/layout/arrow3"/>
    <dgm:cxn modelId="{F6EFD29D-9AA7-42AE-969F-0283CD39B825}" type="presOf" srcId="{45990566-13B7-4ACB-8280-A19D433533C8}" destId="{03A8E745-0D4D-4CBF-B45C-50E59F84BAEF}" srcOrd="0" destOrd="0" presId="urn:microsoft.com/office/officeart/2005/8/layout/arrow3"/>
    <dgm:cxn modelId="{F31DF968-62D2-4A14-8484-7256D989D5CD}" srcId="{45990566-13B7-4ACB-8280-A19D433533C8}" destId="{F90E2151-DA0A-4B28-96FE-5B5AF646329C}" srcOrd="0" destOrd="0" parTransId="{8E376712-37A4-4844-9D17-5E048377B34A}" sibTransId="{A9222D50-376B-4CD4-B736-15140007351F}"/>
    <dgm:cxn modelId="{03EDC806-05E3-4C99-97AD-2BBF0853A711}" type="presOf" srcId="{D271371B-0E90-4D20-8BD3-A59742982901}" destId="{03F6A7A3-1A40-4938-8E33-F751A4110FED}" srcOrd="0" destOrd="0" presId="urn:microsoft.com/office/officeart/2005/8/layout/arrow3"/>
    <dgm:cxn modelId="{5A385D17-4AD1-4BC1-8EA8-792BC22D57AE}" srcId="{45990566-13B7-4ACB-8280-A19D433533C8}" destId="{D271371B-0E90-4D20-8BD3-A59742982901}" srcOrd="1" destOrd="0" parTransId="{44212FF8-D97F-4B59-A402-59D1A79229DE}" sibTransId="{8201B4D8-0BD1-4962-9F73-A3989972E040}"/>
    <dgm:cxn modelId="{EEBBDD30-B59D-4DB5-96A6-674C0363A3DB}" type="presParOf" srcId="{03A8E745-0D4D-4CBF-B45C-50E59F84BAEF}" destId="{75EA7439-111E-451F-97D0-1CEF6CF034B3}" srcOrd="0" destOrd="0" presId="urn:microsoft.com/office/officeart/2005/8/layout/arrow3"/>
    <dgm:cxn modelId="{44FDFACF-B7C3-45D6-B325-8BBE9B004F8B}" type="presParOf" srcId="{03A8E745-0D4D-4CBF-B45C-50E59F84BAEF}" destId="{50FF2E1E-C596-40E4-8030-AC990AE93F10}" srcOrd="1" destOrd="0" presId="urn:microsoft.com/office/officeart/2005/8/layout/arrow3"/>
    <dgm:cxn modelId="{FDCA6A56-E62A-4366-BA50-5193A6EF1A60}" type="presParOf" srcId="{03A8E745-0D4D-4CBF-B45C-50E59F84BAEF}" destId="{48F5CA19-5728-4151-B1F0-3D06F2FF15F9}" srcOrd="2" destOrd="0" presId="urn:microsoft.com/office/officeart/2005/8/layout/arrow3"/>
    <dgm:cxn modelId="{7A833A21-9D32-44F5-860F-B353C7662355}" type="presParOf" srcId="{03A8E745-0D4D-4CBF-B45C-50E59F84BAEF}" destId="{C491AC05-B7E7-4127-81F2-763EB8837A7B}" srcOrd="3" destOrd="0" presId="urn:microsoft.com/office/officeart/2005/8/layout/arrow3"/>
    <dgm:cxn modelId="{4A375B59-722E-4559-91B7-B2A4D5D412E9}" type="presParOf" srcId="{03A8E745-0D4D-4CBF-B45C-50E59F84BAEF}" destId="{03F6A7A3-1A40-4938-8E33-F751A4110FED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B2F4E3-9208-4DCD-8D83-18D7A2F6CFBA}">
      <dsp:nvSpPr>
        <dsp:cNvPr id="0" name=""/>
        <dsp:cNvSpPr/>
      </dsp:nvSpPr>
      <dsp:spPr>
        <a:xfrm rot="5400000">
          <a:off x="4505687" y="-1747518"/>
          <a:ext cx="952004" cy="46886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Part A: General Requirements and Rules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Part B: Qualification Criteria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Part C: Economic Development</a:t>
          </a:r>
          <a:endParaRPr lang="en-US" sz="1300" kern="1200" dirty="0"/>
        </a:p>
      </dsp:txBody>
      <dsp:txXfrm rot="5400000">
        <a:off x="4505687" y="-1747518"/>
        <a:ext cx="952004" cy="4688648"/>
      </dsp:txXfrm>
    </dsp:sp>
    <dsp:sp modelId="{DFAA3EE1-43D6-4E9A-B241-201E50EBD270}">
      <dsp:nvSpPr>
        <dsp:cNvPr id="0" name=""/>
        <dsp:cNvSpPr/>
      </dsp:nvSpPr>
      <dsp:spPr>
        <a:xfrm>
          <a:off x="0" y="1803"/>
          <a:ext cx="2637365" cy="11900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Request for Proposals</a:t>
          </a:r>
          <a:endParaRPr lang="en-US" sz="2000" kern="1200" dirty="0"/>
        </a:p>
      </dsp:txBody>
      <dsp:txXfrm>
        <a:off x="0" y="1803"/>
        <a:ext cx="2637365" cy="1190005"/>
      </dsp:txXfrm>
    </dsp:sp>
    <dsp:sp modelId="{4DEF9906-BD26-4240-AE4D-D56B3DDCFA91}">
      <dsp:nvSpPr>
        <dsp:cNvPr id="0" name=""/>
        <dsp:cNvSpPr/>
      </dsp:nvSpPr>
      <dsp:spPr>
        <a:xfrm rot="5400000">
          <a:off x="4505687" y="-498012"/>
          <a:ext cx="952004" cy="46886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Wind PPA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Solar PPA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Small hydro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CSP PPA</a:t>
          </a:r>
          <a:endParaRPr lang="en-US" sz="1300" kern="1200" dirty="0"/>
        </a:p>
      </dsp:txBody>
      <dsp:txXfrm rot="5400000">
        <a:off x="4505687" y="-498012"/>
        <a:ext cx="952004" cy="4688648"/>
      </dsp:txXfrm>
    </dsp:sp>
    <dsp:sp modelId="{027AE367-900F-4C48-8EA9-6FB74A25BC99}">
      <dsp:nvSpPr>
        <dsp:cNvPr id="0" name=""/>
        <dsp:cNvSpPr/>
      </dsp:nvSpPr>
      <dsp:spPr>
        <a:xfrm>
          <a:off x="0" y="1251309"/>
          <a:ext cx="2637365" cy="11900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Power Purchase Agreement</a:t>
          </a:r>
          <a:endParaRPr lang="en-US" sz="2000" kern="1200" dirty="0"/>
        </a:p>
      </dsp:txBody>
      <dsp:txXfrm>
        <a:off x="0" y="1251309"/>
        <a:ext cx="2637365" cy="1190005"/>
      </dsp:txXfrm>
    </dsp:sp>
    <dsp:sp modelId="{BC8D1D01-80B3-481E-8265-0266A98AB661}">
      <dsp:nvSpPr>
        <dsp:cNvPr id="0" name=""/>
        <dsp:cNvSpPr/>
      </dsp:nvSpPr>
      <dsp:spPr>
        <a:xfrm rot="5400000">
          <a:off x="4505687" y="751493"/>
          <a:ext cx="952004" cy="468864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Contract between the IPP and the Department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Obligation for IPP to deliver on economic development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In buyer default – Department to pay the IPP</a:t>
          </a:r>
          <a:endParaRPr lang="en-US" sz="1300" kern="1200" dirty="0"/>
        </a:p>
      </dsp:txBody>
      <dsp:txXfrm rot="5400000">
        <a:off x="4505687" y="751493"/>
        <a:ext cx="952004" cy="4688648"/>
      </dsp:txXfrm>
    </dsp:sp>
    <dsp:sp modelId="{CF59AEB1-1BF6-4AA7-8A8A-214D4D22F81C}">
      <dsp:nvSpPr>
        <dsp:cNvPr id="0" name=""/>
        <dsp:cNvSpPr/>
      </dsp:nvSpPr>
      <dsp:spPr>
        <a:xfrm>
          <a:off x="0" y="2500815"/>
          <a:ext cx="2637365" cy="11900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Implementation Agreement</a:t>
          </a:r>
          <a:endParaRPr lang="en-US" sz="2000" kern="1200" dirty="0"/>
        </a:p>
      </dsp:txBody>
      <dsp:txXfrm>
        <a:off x="0" y="2500815"/>
        <a:ext cx="2637365" cy="119000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69C6E6-DB8E-4865-8DCE-5C96557301BB}">
      <dsp:nvSpPr>
        <dsp:cNvPr id="0" name=""/>
        <dsp:cNvSpPr/>
      </dsp:nvSpPr>
      <dsp:spPr>
        <a:xfrm>
          <a:off x="1995785" y="1179"/>
          <a:ext cx="2104429" cy="10522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IPP</a:t>
          </a:r>
          <a:endParaRPr lang="en-US" sz="2600" kern="1200" dirty="0"/>
        </a:p>
      </dsp:txBody>
      <dsp:txXfrm>
        <a:off x="1995785" y="1179"/>
        <a:ext cx="2104429" cy="1052214"/>
      </dsp:txXfrm>
    </dsp:sp>
    <dsp:sp modelId="{4F5EED72-BD42-4999-9913-84D7E4062AA0}">
      <dsp:nvSpPr>
        <dsp:cNvPr id="0" name=""/>
        <dsp:cNvSpPr/>
      </dsp:nvSpPr>
      <dsp:spPr>
        <a:xfrm rot="3600000">
          <a:off x="3368523" y="1847862"/>
          <a:ext cx="1096445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3600000">
        <a:off x="3368523" y="1847862"/>
        <a:ext cx="1096445" cy="368275"/>
      </dsp:txXfrm>
    </dsp:sp>
    <dsp:sp modelId="{28C85B88-8AFE-40B7-81A7-CFADB5154B65}">
      <dsp:nvSpPr>
        <dsp:cNvPr id="0" name=""/>
        <dsp:cNvSpPr/>
      </dsp:nvSpPr>
      <dsp:spPr>
        <a:xfrm>
          <a:off x="3733278" y="3010605"/>
          <a:ext cx="2104429" cy="10522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Government</a:t>
          </a:r>
          <a:endParaRPr lang="en-US" sz="2600" kern="1200" dirty="0"/>
        </a:p>
      </dsp:txBody>
      <dsp:txXfrm>
        <a:off x="3733278" y="3010605"/>
        <a:ext cx="2104429" cy="1052214"/>
      </dsp:txXfrm>
    </dsp:sp>
    <dsp:sp modelId="{FCE65533-8FBC-4655-9D98-1DCBAA647236}">
      <dsp:nvSpPr>
        <dsp:cNvPr id="0" name=""/>
        <dsp:cNvSpPr/>
      </dsp:nvSpPr>
      <dsp:spPr>
        <a:xfrm rot="10800000">
          <a:off x="2499777" y="3352575"/>
          <a:ext cx="1096445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0800000">
        <a:off x="2499777" y="3352575"/>
        <a:ext cx="1096445" cy="368275"/>
      </dsp:txXfrm>
    </dsp:sp>
    <dsp:sp modelId="{074FFE7B-373C-4A16-A3FC-98DC6CA63BFD}">
      <dsp:nvSpPr>
        <dsp:cNvPr id="0" name=""/>
        <dsp:cNvSpPr/>
      </dsp:nvSpPr>
      <dsp:spPr>
        <a:xfrm>
          <a:off x="258291" y="3010605"/>
          <a:ext cx="2104429" cy="10522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Eskom</a:t>
          </a:r>
          <a:endParaRPr lang="en-US" sz="2600" kern="1200" dirty="0"/>
        </a:p>
      </dsp:txBody>
      <dsp:txXfrm>
        <a:off x="258291" y="3010605"/>
        <a:ext cx="2104429" cy="1052214"/>
      </dsp:txXfrm>
    </dsp:sp>
    <dsp:sp modelId="{C3D183BE-44DD-432F-AAB9-3506D7EFE84D}">
      <dsp:nvSpPr>
        <dsp:cNvPr id="0" name=""/>
        <dsp:cNvSpPr/>
      </dsp:nvSpPr>
      <dsp:spPr>
        <a:xfrm rot="18000000">
          <a:off x="1631030" y="1847862"/>
          <a:ext cx="1096445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8000000">
        <a:off x="1631030" y="1847862"/>
        <a:ext cx="1096445" cy="36827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DF83113-A450-4404-85B2-4BDDD29FDB06}">
      <dsp:nvSpPr>
        <dsp:cNvPr id="0" name=""/>
        <dsp:cNvSpPr/>
      </dsp:nvSpPr>
      <dsp:spPr>
        <a:xfrm>
          <a:off x="1225" y="1343375"/>
          <a:ext cx="2045138" cy="16868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Requirements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Rules</a:t>
          </a:r>
          <a:endParaRPr lang="en-US" sz="1400" kern="1200" dirty="0"/>
        </a:p>
      </dsp:txBody>
      <dsp:txXfrm>
        <a:off x="1225" y="1343375"/>
        <a:ext cx="2045138" cy="1325351"/>
      </dsp:txXfrm>
    </dsp:sp>
    <dsp:sp modelId="{A1F4E1AE-62CC-49B2-9DB0-67E492F98A08}">
      <dsp:nvSpPr>
        <dsp:cNvPr id="0" name=""/>
        <dsp:cNvSpPr/>
      </dsp:nvSpPr>
      <dsp:spPr>
        <a:xfrm>
          <a:off x="1165423" y="1797613"/>
          <a:ext cx="2179233" cy="2179233"/>
        </a:xfrm>
        <a:prstGeom prst="leftCircularArrow">
          <a:avLst>
            <a:gd name="adj1" fmla="val 2807"/>
            <a:gd name="adj2" fmla="val 342663"/>
            <a:gd name="adj3" fmla="val 2121758"/>
            <a:gd name="adj4" fmla="val 9028073"/>
            <a:gd name="adj5" fmla="val 327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FFAF8F-27E5-45FA-B04E-EE266C5C1C23}">
      <dsp:nvSpPr>
        <dsp:cNvPr id="0" name=""/>
        <dsp:cNvSpPr/>
      </dsp:nvSpPr>
      <dsp:spPr>
        <a:xfrm>
          <a:off x="455700" y="2668727"/>
          <a:ext cx="1817900" cy="722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RFP Part A</a:t>
          </a:r>
          <a:endParaRPr lang="en-US" sz="1400" b="1" kern="1200" dirty="0"/>
        </a:p>
      </dsp:txBody>
      <dsp:txXfrm>
        <a:off x="455700" y="2668727"/>
        <a:ext cx="1817900" cy="722919"/>
      </dsp:txXfrm>
    </dsp:sp>
    <dsp:sp modelId="{CCDE8A1B-A4F1-4F49-AFF3-0B71D8D654B0}">
      <dsp:nvSpPr>
        <dsp:cNvPr id="0" name=""/>
        <dsp:cNvSpPr/>
      </dsp:nvSpPr>
      <dsp:spPr>
        <a:xfrm>
          <a:off x="2564918" y="1081759"/>
          <a:ext cx="2045138" cy="22063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hlinkClick xmlns:r="http://schemas.openxmlformats.org/officeDocument/2006/relationships" r:id="" action="ppaction://hlinkpres?slideindex=1&amp;slidetitle="/>
            </a:rPr>
            <a:t>Environment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hlinkClick xmlns:r="http://schemas.openxmlformats.org/officeDocument/2006/relationships" r:id="" action="ppaction://hlinkpres?slideindex=1&amp;slidetitle="/>
            </a:rPr>
            <a:t>Land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hlinkClick xmlns:r="http://schemas.openxmlformats.org/officeDocument/2006/relationships" r:id="" action="ppaction://hlinkpres?slideindex=1&amp;slidetitle="/>
            </a:rPr>
            <a:t>Economic Develop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hlinkClick xmlns:r="http://schemas.openxmlformats.org/officeDocument/2006/relationships" r:id="" action="ppaction://hlinkpres?slideindex=1&amp;slidetitle="/>
            </a:rPr>
            <a:t>Finance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hlinkClick xmlns:r="http://schemas.openxmlformats.org/officeDocument/2006/relationships" r:id="" action="ppaction://hlinkpres?slideindex=1&amp;slidetitle="/>
            </a:rPr>
            <a:t>Technical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hlinkClick xmlns:r="http://schemas.openxmlformats.org/officeDocument/2006/relationships" r:id="" action="ppaction://hlinkpres?slideindex=1&amp;slidetitle="/>
            </a:rPr>
            <a:t>Price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hlinkClick xmlns:r="http://schemas.openxmlformats.org/officeDocument/2006/relationships" r:id="" action="ppaction://hlinkpres?slideindex=1&amp;slidetitle="/>
            </a:rPr>
            <a:t>Capacity</a:t>
          </a:r>
          <a:endParaRPr lang="en-US" sz="1400" kern="1200" dirty="0"/>
        </a:p>
      </dsp:txBody>
      <dsp:txXfrm>
        <a:off x="2564918" y="1554545"/>
        <a:ext cx="2045138" cy="1733547"/>
      </dsp:txXfrm>
    </dsp:sp>
    <dsp:sp modelId="{2966D8FB-6711-47EF-9C11-A51E597D9F07}">
      <dsp:nvSpPr>
        <dsp:cNvPr id="0" name=""/>
        <dsp:cNvSpPr/>
      </dsp:nvSpPr>
      <dsp:spPr>
        <a:xfrm>
          <a:off x="3675753" y="266606"/>
          <a:ext cx="2406234" cy="2406234"/>
        </a:xfrm>
        <a:prstGeom prst="circularArrow">
          <a:avLst>
            <a:gd name="adj1" fmla="val 2542"/>
            <a:gd name="adj2" fmla="val 308428"/>
            <a:gd name="adj3" fmla="val 19677036"/>
            <a:gd name="adj4" fmla="val 12736485"/>
            <a:gd name="adj5" fmla="val 296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5204DC-C574-4015-B47F-B0061124EE17}">
      <dsp:nvSpPr>
        <dsp:cNvPr id="0" name=""/>
        <dsp:cNvSpPr/>
      </dsp:nvSpPr>
      <dsp:spPr>
        <a:xfrm>
          <a:off x="3008723" y="862673"/>
          <a:ext cx="1817900" cy="722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RFP Part B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Qualification</a:t>
          </a:r>
          <a:endParaRPr lang="en-US" sz="1400" b="1" kern="1200" dirty="0"/>
        </a:p>
      </dsp:txBody>
      <dsp:txXfrm>
        <a:off x="3008723" y="862673"/>
        <a:ext cx="1817900" cy="722919"/>
      </dsp:txXfrm>
    </dsp:sp>
    <dsp:sp modelId="{593636DB-23B2-4E6C-97F6-F5504138DB8F}">
      <dsp:nvSpPr>
        <dsp:cNvPr id="0" name=""/>
        <dsp:cNvSpPr/>
      </dsp:nvSpPr>
      <dsp:spPr>
        <a:xfrm>
          <a:off x="5085930" y="946907"/>
          <a:ext cx="2045138" cy="24370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Price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 Job creation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 Local content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Preferential Procurement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Enterprise Development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Socio-economic development</a:t>
          </a:r>
          <a:endParaRPr lang="en-US" sz="1400" kern="1200" dirty="0"/>
        </a:p>
      </dsp:txBody>
      <dsp:txXfrm>
        <a:off x="5085930" y="946907"/>
        <a:ext cx="2045138" cy="1914841"/>
      </dsp:txXfrm>
    </dsp:sp>
    <dsp:sp modelId="{63D97BAF-4172-4BE8-A50A-3F5AB1B755FE}">
      <dsp:nvSpPr>
        <dsp:cNvPr id="0" name=""/>
        <dsp:cNvSpPr/>
      </dsp:nvSpPr>
      <dsp:spPr>
        <a:xfrm>
          <a:off x="5584313" y="3212977"/>
          <a:ext cx="1817900" cy="722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RFP Part C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Comparative Evaluation</a:t>
          </a:r>
          <a:endParaRPr lang="en-US" sz="1400" b="1" kern="1200" dirty="0"/>
        </a:p>
      </dsp:txBody>
      <dsp:txXfrm>
        <a:off x="5584313" y="3212977"/>
        <a:ext cx="1817900" cy="72291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EA7439-111E-451F-97D0-1CEF6CF034B3}">
      <dsp:nvSpPr>
        <dsp:cNvPr id="0" name=""/>
        <dsp:cNvSpPr/>
      </dsp:nvSpPr>
      <dsp:spPr>
        <a:xfrm rot="20711528">
          <a:off x="19518" y="1629909"/>
          <a:ext cx="6321331" cy="723887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FF2E1E-C596-40E4-8030-AC990AE93F10}">
      <dsp:nvSpPr>
        <dsp:cNvPr id="0" name=""/>
        <dsp:cNvSpPr/>
      </dsp:nvSpPr>
      <dsp:spPr>
        <a:xfrm>
          <a:off x="1456508" y="203200"/>
          <a:ext cx="521581" cy="1625600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F5CA19-5728-4151-B1F0-3D06F2FF15F9}">
      <dsp:nvSpPr>
        <dsp:cNvPr id="0" name=""/>
        <dsp:cNvSpPr/>
      </dsp:nvSpPr>
      <dsp:spPr>
        <a:xfrm>
          <a:off x="3042677" y="0"/>
          <a:ext cx="2691951" cy="1706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Price</a:t>
          </a:r>
          <a:endParaRPr lang="en-US" sz="24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70 %</a:t>
          </a:r>
          <a:endParaRPr lang="en-US" sz="2400" kern="1200" dirty="0"/>
        </a:p>
      </dsp:txBody>
      <dsp:txXfrm>
        <a:off x="3042677" y="0"/>
        <a:ext cx="2691951" cy="1706880"/>
      </dsp:txXfrm>
    </dsp:sp>
    <dsp:sp modelId="{C491AC05-B7E7-4127-81F2-763EB8837A7B}">
      <dsp:nvSpPr>
        <dsp:cNvPr id="0" name=""/>
        <dsp:cNvSpPr/>
      </dsp:nvSpPr>
      <dsp:spPr>
        <a:xfrm>
          <a:off x="4377946" y="2235200"/>
          <a:ext cx="530244" cy="1625600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F6A7A3-1A40-4938-8E33-F751A4110FED}">
      <dsp:nvSpPr>
        <dsp:cNvPr id="0" name=""/>
        <dsp:cNvSpPr/>
      </dsp:nvSpPr>
      <dsp:spPr>
        <a:xfrm>
          <a:off x="625738" y="2357120"/>
          <a:ext cx="2035317" cy="1706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30 %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ED</a:t>
          </a:r>
          <a:endParaRPr lang="en-US" sz="2000" kern="1200" dirty="0"/>
        </a:p>
      </dsp:txBody>
      <dsp:txXfrm>
        <a:off x="625738" y="2357120"/>
        <a:ext cx="2035317" cy="1706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645" y="0"/>
            <a:ext cx="2944283" cy="49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1044"/>
            <a:ext cx="2944283" cy="49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645" y="9421044"/>
            <a:ext cx="2944283" cy="49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8C57E5C1-12C1-4975-BED9-B8E716A5A9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800672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45" y="0"/>
            <a:ext cx="2944283" cy="49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1383"/>
            <a:ext cx="5435600" cy="446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1044"/>
            <a:ext cx="2944283" cy="49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45" y="9421044"/>
            <a:ext cx="2944283" cy="49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7E4BA825-B98E-4107-AA87-F8A59498FE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79744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B696C-81AF-460E-8A5C-3842B98B64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DE700-0F67-4CF5-A08B-FD439629E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90535-4E22-4221-ADF8-06E883D43E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4521C-A19D-4A76-B81D-052F5750A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153EC-760D-4422-B1F4-99FAADD67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7D4FC-2547-4242-8F8A-B0B0B7F87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D3A6D-1454-44BB-8C0D-092D61A809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179B8-F0AD-4E78-AAC0-B2724A126D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C3F18-34F8-45DC-8128-E9045B52EF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3CD73A-2451-4E44-BAEF-CC05F8C4D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10DD7-275D-4B2C-8D3C-DDEFB56BB9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36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latin typeface="Arial" charset="0"/>
              </a:defRPr>
            </a:lvl1pPr>
          </a:lstStyle>
          <a:p>
            <a:pPr>
              <a:defRPr/>
            </a:pPr>
            <a:fld id="{4FB3D258-5568-4137-851E-70849150A3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/>
          <p:cNvSpPr>
            <a:spLocks noGrp="1"/>
          </p:cNvSpPr>
          <p:nvPr>
            <p:ph idx="1"/>
          </p:nvPr>
        </p:nvSpPr>
        <p:spPr>
          <a:xfrm>
            <a:off x="1547664" y="703238"/>
            <a:ext cx="7596336" cy="4525962"/>
          </a:xfrm>
        </p:spPr>
        <p:txBody>
          <a:bodyPr/>
          <a:lstStyle/>
          <a:p>
            <a:pPr algn="ctr">
              <a:buNone/>
            </a:pPr>
            <a:r>
              <a:rPr lang="en-US" sz="2800" b="1" dirty="0" smtClean="0"/>
              <a:t>Renewable Energy IPP Procurement </a:t>
            </a:r>
            <a:r>
              <a:rPr lang="en-US" sz="2800" b="1" dirty="0" err="1" smtClean="0"/>
              <a:t>Programme</a:t>
            </a:r>
            <a:r>
              <a:rPr lang="en-US" sz="2800" b="1" dirty="0" smtClean="0"/>
              <a:t> </a:t>
            </a:r>
          </a:p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r>
              <a:rPr lang="en-US" sz="2800" dirty="0" smtClean="0"/>
              <a:t>Window two Preferred Bidders’ announcement</a:t>
            </a:r>
          </a:p>
          <a:p>
            <a:pPr algn="ctr">
              <a:buNone/>
            </a:pPr>
            <a:r>
              <a:rPr lang="en-US" sz="2800" dirty="0" smtClean="0"/>
              <a:t>21 May 2012</a:t>
            </a:r>
          </a:p>
          <a:p>
            <a:pPr algn="ctr">
              <a:buNone/>
            </a:pPr>
            <a:endParaRPr lang="en-US" sz="2800" dirty="0" smtClean="0"/>
          </a:p>
          <a:p>
            <a:pPr marL="57150" indent="0" algn="ctr">
              <a:buNone/>
            </a:pPr>
            <a:endParaRPr lang="en-US" sz="2800" dirty="0" smtClean="0"/>
          </a:p>
          <a:p>
            <a:pPr marL="400050" algn="ctr">
              <a:buFont typeface="+mj-lt"/>
              <a:buAutoNum type="arabicPeriod"/>
            </a:pPr>
            <a:endParaRPr lang="en-US" sz="2800" dirty="0" smtClean="0"/>
          </a:p>
          <a:p>
            <a:pPr algn="ctr">
              <a:buFontTx/>
              <a:buNone/>
            </a:pPr>
            <a:endParaRPr lang="en-US" sz="2800" dirty="0" smtClean="0"/>
          </a:p>
          <a:p>
            <a:pPr algn="ctr">
              <a:buFontTx/>
              <a:buNone/>
            </a:pPr>
            <a:endParaRPr lang="en-US" sz="2800" dirty="0" smtClean="0"/>
          </a:p>
        </p:txBody>
      </p:sp>
      <p:sp>
        <p:nvSpPr>
          <p:cNvPr id="389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71938" y="6357938"/>
            <a:ext cx="2133600" cy="476250"/>
          </a:xfrm>
          <a:noFill/>
        </p:spPr>
        <p:txBody>
          <a:bodyPr/>
          <a:lstStyle/>
          <a:p>
            <a:pPr algn="ctr"/>
            <a:r>
              <a:rPr lang="en-US" smtClean="0">
                <a:latin typeface="Arial" pitchFamily="34" charset="0"/>
              </a:rPr>
              <a:t>Slide </a:t>
            </a:r>
            <a:fld id="{F0AF86E7-22CD-46A8-88F3-177B4B1E0679}" type="slidenum">
              <a:rPr lang="en-US" smtClean="0">
                <a:latin typeface="Arial" pitchFamily="34" charset="0"/>
              </a:rPr>
              <a:pPr algn="ctr"/>
              <a:t>1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mtClean="0">
                <a:latin typeface="Arial" charset="0"/>
                <a:cs typeface="Arial" charset="0"/>
              </a:rPr>
              <a:t>Preferred Bidders</a:t>
            </a:r>
            <a:br>
              <a:rPr lang="en-ZA" smtClean="0">
                <a:latin typeface="Arial" charset="0"/>
                <a:cs typeface="Arial" charset="0"/>
              </a:rPr>
            </a:br>
            <a:r>
              <a:rPr lang="en-ZA" smtClean="0">
                <a:latin typeface="Arial" charset="0"/>
                <a:cs typeface="Arial" charset="0"/>
              </a:rPr>
              <a:t>Summary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57504-8004-484C-AC6B-3F35B1F1545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7" name="Content Placeholder 2"/>
          <p:cNvGraphicFramePr>
            <a:graphicFrameLocks/>
          </p:cNvGraphicFramePr>
          <p:nvPr/>
        </p:nvGraphicFramePr>
        <p:xfrm>
          <a:off x="1403649" y="1772816"/>
          <a:ext cx="6840759" cy="3056116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052226"/>
                <a:gridCol w="1539171"/>
                <a:gridCol w="1624681"/>
                <a:gridCol w="1624681"/>
              </a:tblGrid>
              <a:tr h="869309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5" marR="68575" marT="36191" marB="36191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No</a:t>
                      </a:r>
                      <a:r>
                        <a:rPr lang="en-ZA" sz="1800" baseline="0" dirty="0" smtClean="0">
                          <a:effectLst/>
                        </a:rPr>
                        <a:t> of Bids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5" marR="68575" marT="36191" marB="36191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MW taken by Preferred Bidders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5" marR="68575" marT="36191" marB="36191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Maximum MW allocated for round</a:t>
                      </a:r>
                      <a:r>
                        <a:rPr lang="en-ZA" sz="1800" baseline="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2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5" marR="68575" marT="36191" marB="36191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849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Solar photovoltaic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5" marR="68575" marT="36191" marB="3619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9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5" marR="68575" marT="36191" marB="36191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u="none" strike="noStrike" kern="1200" dirty="0" smtClean="0">
                          <a:effectLst/>
                        </a:rPr>
                        <a:t>417.1</a:t>
                      </a:r>
                      <a:endParaRPr lang="en-ZA" sz="18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5" marR="68575" marT="36191" marB="36191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450</a:t>
                      </a:r>
                    </a:p>
                  </a:txBody>
                  <a:tcPr marL="68575" marR="68575" marT="36191" marB="36191" anchor="ctr"/>
                </a:tc>
              </a:tr>
              <a:tr h="3849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Wind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5" marR="68575" marT="36191" marB="3619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7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5" marR="68575" marT="36191" marB="36191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u="none" strike="noStrike" kern="1200" dirty="0" smtClean="0">
                          <a:effectLst/>
                        </a:rPr>
                        <a:t>562.5</a:t>
                      </a:r>
                      <a:endParaRPr lang="en-ZA" sz="18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5" marR="68575" marT="36191" marB="36191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650</a:t>
                      </a:r>
                    </a:p>
                  </a:txBody>
                  <a:tcPr marL="68575" marR="68575" marT="36191" marB="36191" anchor="ctr"/>
                </a:tc>
              </a:tr>
              <a:tr h="384938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 smtClean="0">
                          <a:effectLst/>
                        </a:rPr>
                        <a:t>Small Hydro</a:t>
                      </a:r>
                      <a:endParaRPr lang="en-ZA" sz="18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5" marR="68575" marT="36191" marB="3619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2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5" marR="68575" marT="36191" marB="36191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 smtClean="0">
                          <a:effectLst/>
                        </a:rPr>
                        <a:t>14.3</a:t>
                      </a:r>
                      <a:endParaRPr lang="en-ZA" sz="1800" b="0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75" marR="68575" marT="36191" marB="36191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75</a:t>
                      </a:r>
                    </a:p>
                  </a:txBody>
                  <a:tcPr marL="68575" marR="68575" marT="36191" marB="36191" anchor="ctr"/>
                </a:tc>
              </a:tr>
              <a:tr h="3849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CSP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5" marR="68575" marT="36191" marB="3619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1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5" marR="68575" marT="36191" marB="3619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kern="1200" dirty="0" smtClean="0">
                          <a:effectLst/>
                        </a:rPr>
                        <a:t>50.00</a:t>
                      </a:r>
                      <a:endParaRPr lang="en-ZA" sz="1800" b="0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75" marR="68575" marT="36191" marB="3619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b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50</a:t>
                      </a:r>
                      <a:endParaRPr lang="en-ZA" sz="1800" b="0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75" marR="68575" marT="36191" marB="36191" anchor="ctr"/>
                </a:tc>
              </a:tr>
              <a:tr h="3849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5" marR="68575" marT="36191" marB="36191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ZA" sz="1800" b="1" u="none" strike="noStrike" kern="1200" dirty="0" smtClean="0">
                          <a:effectLst/>
                        </a:rPr>
                        <a:t>TOTAL</a:t>
                      </a:r>
                      <a:endParaRPr lang="en-ZA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5" marR="68575" marT="36191" marB="36191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u="none" strike="noStrike" kern="1200" dirty="0" smtClean="0">
                          <a:effectLst/>
                        </a:rPr>
                        <a:t>1 043.9</a:t>
                      </a:r>
                      <a:endParaRPr lang="en-ZA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ZA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/>
          <a:lstStyle/>
          <a:p>
            <a:r>
              <a:rPr lang="en-ZA" sz="3600" dirty="0" smtClean="0">
                <a:latin typeface="Arial" charset="0"/>
                <a:cs typeface="Arial" charset="0"/>
              </a:rPr>
              <a:t>Preferred Bidders</a:t>
            </a:r>
            <a:br>
              <a:rPr lang="en-ZA" sz="3600" dirty="0" smtClean="0">
                <a:latin typeface="Arial" charset="0"/>
                <a:cs typeface="Arial" charset="0"/>
              </a:rPr>
            </a:br>
            <a:r>
              <a:rPr lang="en-ZA" sz="3600" dirty="0" smtClean="0">
                <a:latin typeface="Arial" charset="0"/>
                <a:cs typeface="Arial" charset="0"/>
              </a:rPr>
              <a:t>Solar Photovoltaic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71985-AADE-41E1-A9C7-0F4F335BA93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6" name="Content Placeholder 2"/>
          <p:cNvGraphicFramePr>
            <a:graphicFrameLocks/>
          </p:cNvGraphicFramePr>
          <p:nvPr/>
        </p:nvGraphicFramePr>
        <p:xfrm>
          <a:off x="1403648" y="1628800"/>
          <a:ext cx="7007225" cy="4010021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401825"/>
                <a:gridCol w="3524414"/>
                <a:gridCol w="2080986"/>
              </a:tblGrid>
              <a:tr h="36914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Province</a:t>
                      </a:r>
                      <a:endParaRPr lang="en-ZA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>
                          <a:effectLst/>
                        </a:rPr>
                        <a:t>Project Name</a:t>
                      </a:r>
                      <a:endParaRPr lang="en-ZA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>
                          <a:effectLst/>
                        </a:rPr>
                        <a:t> </a:t>
                      </a:r>
                      <a:r>
                        <a:rPr lang="en-ZA" sz="1800" u="none" strike="noStrike" dirty="0" smtClean="0">
                          <a:effectLst/>
                        </a:rPr>
                        <a:t>MW</a:t>
                      </a:r>
                      <a:endParaRPr lang="en-ZA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4088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Northern</a:t>
                      </a:r>
                      <a:r>
                        <a:rPr lang="en-ZA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Cape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>
                          <a:effectLst/>
                        </a:rPr>
                        <a:t>Solar Capital De Aar 3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kern="1200" dirty="0" smtClean="0">
                          <a:effectLst/>
                        </a:rPr>
                        <a:t>75.0 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5" marB="0" anchor="b"/>
                </a:tc>
              </a:tr>
              <a:tr h="364088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Northern</a:t>
                      </a:r>
                      <a:r>
                        <a:rPr lang="en-ZA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Cape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 err="1">
                          <a:effectLst/>
                        </a:rPr>
                        <a:t>Sishen</a:t>
                      </a:r>
                      <a:r>
                        <a:rPr lang="en-ZA" sz="1800" u="none" strike="noStrike" dirty="0">
                          <a:effectLst/>
                        </a:rPr>
                        <a:t> Solar Facility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kern="1200" dirty="0" smtClean="0">
                          <a:effectLst/>
                        </a:rPr>
                        <a:t>74.0 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5" marB="0" anchor="b"/>
                </a:tc>
              </a:tr>
              <a:tr h="364088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 smtClean="0">
                          <a:effectLst/>
                        </a:rPr>
                        <a:t>Western Cape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>
                          <a:effectLst/>
                        </a:rPr>
                        <a:t>Aurora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kern="1200" dirty="0" smtClean="0">
                          <a:effectLst/>
                        </a:rPr>
                        <a:t>9.0 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5" marB="0" anchor="b"/>
                </a:tc>
              </a:tr>
              <a:tr h="364088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 smtClean="0">
                          <a:effectLst/>
                        </a:rPr>
                        <a:t>Western Cape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 err="1">
                          <a:effectLst/>
                        </a:rPr>
                        <a:t>Vredendal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kern="1200" dirty="0" smtClean="0">
                          <a:effectLst/>
                        </a:rPr>
                        <a:t>8.8 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5" marB="0" anchor="b"/>
                </a:tc>
              </a:tr>
              <a:tr h="364088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Northern</a:t>
                      </a:r>
                      <a:r>
                        <a:rPr lang="en-ZA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Cape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 err="1">
                          <a:effectLst/>
                        </a:rPr>
                        <a:t>Linde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kern="1200" dirty="0" smtClean="0">
                          <a:effectLst/>
                        </a:rPr>
                        <a:t>36.8 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5" marB="0" anchor="b"/>
                </a:tc>
              </a:tr>
              <a:tr h="364088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Eastern</a:t>
                      </a:r>
                      <a:r>
                        <a:rPr lang="en-ZA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Cape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 err="1">
                          <a:effectLst/>
                        </a:rPr>
                        <a:t>Dreunberg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kern="1200" dirty="0" smtClean="0">
                          <a:effectLst/>
                        </a:rPr>
                        <a:t>69.6 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5" marB="0" anchor="b"/>
                </a:tc>
              </a:tr>
              <a:tr h="364088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Northern</a:t>
                      </a:r>
                      <a:r>
                        <a:rPr lang="en-ZA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Cape</a:t>
                      </a:r>
                      <a:endParaRPr lang="en-ZA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>
                          <a:effectLst/>
                        </a:rPr>
                        <a:t>Jasper Power Company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kern="1200" dirty="0" smtClean="0">
                          <a:effectLst/>
                        </a:rPr>
                        <a:t>75.0 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5" marB="0" anchor="b"/>
                </a:tc>
              </a:tr>
              <a:tr h="364088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 smtClean="0">
                          <a:effectLst/>
                        </a:rPr>
                        <a:t>Free State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 err="1" smtClean="0">
                          <a:effectLst/>
                        </a:rPr>
                        <a:t>Boshoff</a:t>
                      </a:r>
                      <a:r>
                        <a:rPr lang="en-ZA" sz="1800" u="none" strike="noStrike" dirty="0" smtClean="0">
                          <a:effectLst/>
                        </a:rPr>
                        <a:t> Solar Park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kern="1200" dirty="0" smtClean="0">
                          <a:effectLst/>
                        </a:rPr>
                        <a:t>60.0 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5" marB="0" anchor="b"/>
                </a:tc>
              </a:tr>
              <a:tr h="364088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Northern</a:t>
                      </a:r>
                      <a:r>
                        <a:rPr lang="en-ZA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Cape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 err="1">
                          <a:effectLst/>
                        </a:rPr>
                        <a:t>Upington</a:t>
                      </a:r>
                      <a:r>
                        <a:rPr lang="en-ZA" sz="1800" u="none" strike="noStrike" dirty="0">
                          <a:effectLst/>
                        </a:rPr>
                        <a:t> Solar PV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kern="1200" dirty="0" smtClean="0">
                          <a:effectLst/>
                        </a:rPr>
                        <a:t>8.9 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5" marB="0" anchor="b"/>
                </a:tc>
              </a:tr>
              <a:tr h="364088">
                <a:tc>
                  <a:txBody>
                    <a:bodyPr/>
                    <a:lstStyle/>
                    <a:p>
                      <a:pPr algn="r" fontAlgn="b"/>
                      <a:endParaRPr lang="en-ZA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u="none" strike="noStrike" dirty="0" smtClean="0">
                          <a:effectLst/>
                        </a:rPr>
                        <a:t>TOTAL</a:t>
                      </a:r>
                      <a:endParaRPr lang="en-ZA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u="none" strike="noStrike" kern="1200" dirty="0" smtClean="0">
                          <a:effectLst/>
                        </a:rPr>
                        <a:t>417.1 </a:t>
                      </a:r>
                      <a:endParaRPr lang="en-ZA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5" marB="0" anchor="b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/>
          <a:lstStyle/>
          <a:p>
            <a:r>
              <a:rPr lang="en-ZA" sz="3600" dirty="0" smtClean="0">
                <a:latin typeface="Arial" charset="0"/>
                <a:cs typeface="Arial" charset="0"/>
              </a:rPr>
              <a:t>Preferred Bidders Salient Terms</a:t>
            </a:r>
            <a:br>
              <a:rPr lang="en-ZA" sz="3600" dirty="0" smtClean="0">
                <a:latin typeface="Arial" charset="0"/>
                <a:cs typeface="Arial" charset="0"/>
              </a:rPr>
            </a:br>
            <a:r>
              <a:rPr lang="en-ZA" sz="3600" dirty="0" smtClean="0">
                <a:latin typeface="Arial" charset="0"/>
                <a:cs typeface="Arial" charset="0"/>
              </a:rPr>
              <a:t>Solar Photovoltaic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5C99E-BE09-4C2E-8737-9F339363C5F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aphicFrame>
        <p:nvGraphicFramePr>
          <p:cNvPr id="6" name="Content Placeholder 2"/>
          <p:cNvGraphicFramePr>
            <a:graphicFrameLocks/>
          </p:cNvGraphicFramePr>
          <p:nvPr/>
        </p:nvGraphicFramePr>
        <p:xfrm>
          <a:off x="1475656" y="1772816"/>
          <a:ext cx="7219506" cy="3528391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4139470"/>
                <a:gridCol w="1539236"/>
                <a:gridCol w="1540800"/>
              </a:tblGrid>
              <a:tr h="413929">
                <a:tc>
                  <a:txBody>
                    <a:bodyPr/>
                    <a:lstStyle/>
                    <a:p>
                      <a:pPr algn="ctr" fontAlgn="b"/>
                      <a:endParaRPr lang="en-ZA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 smtClean="0">
                          <a:effectLst/>
                        </a:rPr>
                        <a:t>Bid Window 2</a:t>
                      </a:r>
                      <a:endParaRPr lang="en-ZA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 smtClean="0">
                          <a:effectLst/>
                        </a:rPr>
                        <a:t>Bid Window</a:t>
                      </a:r>
                      <a:r>
                        <a:rPr lang="en-ZA" sz="1800" u="none" strike="noStrike" baseline="0" dirty="0" smtClean="0">
                          <a:effectLst/>
                        </a:rPr>
                        <a:t> 1</a:t>
                      </a:r>
                      <a:endParaRPr lang="en-ZA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3088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Price</a:t>
                      </a:r>
                      <a:r>
                        <a:rPr lang="en-ZA" sz="1800" baseline="0" dirty="0" smtClean="0">
                          <a:effectLst/>
                        </a:rPr>
                        <a:t>: Fully Indexed (Ave Rand per </a:t>
                      </a:r>
                      <a:r>
                        <a:rPr lang="en-ZA" sz="1800" baseline="0" dirty="0" err="1" smtClean="0">
                          <a:effectLst/>
                        </a:rPr>
                        <a:t>MWh</a:t>
                      </a:r>
                      <a:r>
                        <a:rPr lang="en-ZA" sz="1800" baseline="0" dirty="0" smtClean="0">
                          <a:effectLst/>
                        </a:rPr>
                        <a:t>)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R 1 645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 smtClean="0">
                          <a:effectLst/>
                        </a:rPr>
                        <a:t>R 2 758</a:t>
                      </a:r>
                      <a:endParaRPr lang="en-ZA" sz="18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</a:tr>
              <a:tr h="41392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MW</a:t>
                      </a:r>
                      <a:r>
                        <a:rPr lang="en-ZA" sz="1800" baseline="0" dirty="0" smtClean="0">
                          <a:effectLst/>
                        </a:rPr>
                        <a:t> allocation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417 MW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kern="1200" dirty="0" smtClean="0">
                          <a:effectLst/>
                        </a:rPr>
                        <a:t>632 MW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4" marB="0" anchor="ctr"/>
                </a:tc>
              </a:tr>
              <a:tr h="41392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kern="1200" dirty="0" smtClean="0">
                          <a:effectLst/>
                        </a:rPr>
                        <a:t>Total Project Cost (</a:t>
                      </a:r>
                      <a:r>
                        <a:rPr lang="en-GB" sz="1800" kern="1200" dirty="0" err="1" smtClean="0">
                          <a:effectLst/>
                        </a:rPr>
                        <a:t>R’million</a:t>
                      </a:r>
                      <a:r>
                        <a:rPr lang="en-GB" sz="1800" kern="1200" dirty="0" smtClean="0">
                          <a:effectLst/>
                        </a:rPr>
                        <a:t>)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R12</a:t>
                      </a:r>
                      <a:r>
                        <a:rPr lang="en-ZA" sz="1800" kern="1200" dirty="0" smtClean="0">
                          <a:effectLst/>
                        </a:rPr>
                        <a:t> 048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R21 937</a:t>
                      </a:r>
                      <a:endParaRPr lang="en-Z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6" marR="9526" marT="9524" marB="0" anchor="ctr"/>
                </a:tc>
              </a:tr>
              <a:tr h="413929">
                <a:tc>
                  <a:txBody>
                    <a:bodyPr/>
                    <a:lstStyle/>
                    <a:p>
                      <a:pPr marL="0" algn="l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Local Content Value </a:t>
                      </a:r>
                      <a:r>
                        <a:rPr lang="en-GB" sz="1800" kern="1200" dirty="0" smtClean="0">
                          <a:effectLst/>
                        </a:rPr>
                        <a:t>(</a:t>
                      </a:r>
                      <a:r>
                        <a:rPr lang="en-GB" sz="1800" kern="1200" dirty="0" err="1" smtClean="0">
                          <a:effectLst/>
                        </a:rPr>
                        <a:t>R’million</a:t>
                      </a:r>
                      <a:r>
                        <a:rPr lang="en-GB" sz="1800" kern="1200" dirty="0" smtClean="0">
                          <a:effectLst/>
                        </a:rPr>
                        <a:t>)</a:t>
                      </a:r>
                      <a:endParaRPr lang="en-Z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Z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R5 727</a:t>
                      </a:r>
                      <a:endParaRPr lang="en-Z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R6 261</a:t>
                      </a:r>
                      <a:endParaRPr lang="en-Z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6" marR="9526" marT="9524" marB="0" anchor="ctr"/>
                </a:tc>
              </a:tr>
              <a:tr h="413929">
                <a:tc>
                  <a:txBody>
                    <a:bodyPr/>
                    <a:lstStyle/>
                    <a:p>
                      <a:pPr marL="0" algn="l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Local Content %</a:t>
                      </a:r>
                      <a:endParaRPr lang="en-Z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kern="1200" dirty="0" smtClean="0">
                          <a:effectLst/>
                        </a:rPr>
                        <a:t>47.5%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28.5%</a:t>
                      </a:r>
                      <a:endParaRPr lang="en-ZA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4" marB="0" anchor="ctr"/>
                </a:tc>
              </a:tr>
              <a:tr h="413929">
                <a:tc>
                  <a:txBody>
                    <a:bodyPr/>
                    <a:lstStyle/>
                    <a:p>
                      <a:pPr marL="0" algn="l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Job Creation :</a:t>
                      </a:r>
                      <a:r>
                        <a:rPr lang="en-Z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Construction</a:t>
                      </a:r>
                      <a:r>
                        <a:rPr lang="en-Z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(People)</a:t>
                      </a:r>
                      <a:endParaRPr lang="en-Z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4 557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10 386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4" marB="0" anchor="ctr"/>
                </a:tc>
              </a:tr>
              <a:tr h="413929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Job Creation :</a:t>
                      </a:r>
                      <a:r>
                        <a:rPr lang="en-Z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Operations </a:t>
                      </a:r>
                      <a:r>
                        <a:rPr lang="en-Z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(People</a:t>
                      </a: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Z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194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221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4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/>
          <a:lstStyle/>
          <a:p>
            <a:r>
              <a:rPr lang="en-ZA" sz="3600" dirty="0" smtClean="0">
                <a:latin typeface="Arial" charset="0"/>
                <a:cs typeface="Arial" charset="0"/>
              </a:rPr>
              <a:t>Preferred Bidders</a:t>
            </a:r>
            <a:br>
              <a:rPr lang="en-ZA" sz="3600" dirty="0" smtClean="0">
                <a:latin typeface="Arial" charset="0"/>
                <a:cs typeface="Arial" charset="0"/>
              </a:rPr>
            </a:br>
            <a:r>
              <a:rPr lang="en-ZA" sz="3600" dirty="0" smtClean="0">
                <a:latin typeface="Arial" charset="0"/>
                <a:cs typeface="Arial" charset="0"/>
              </a:rPr>
              <a:t>Wind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142792-6D0F-4270-81BB-9F8F5234BCFB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graphicFrame>
        <p:nvGraphicFramePr>
          <p:cNvPr id="6" name="Content Placeholder 2"/>
          <p:cNvGraphicFramePr>
            <a:graphicFrameLocks/>
          </p:cNvGraphicFramePr>
          <p:nvPr/>
        </p:nvGraphicFramePr>
        <p:xfrm>
          <a:off x="1475656" y="1628800"/>
          <a:ext cx="6818313" cy="370186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395889"/>
                <a:gridCol w="3363384"/>
                <a:gridCol w="2059040"/>
              </a:tblGrid>
              <a:tr h="40189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Province</a:t>
                      </a:r>
                      <a:endParaRPr lang="en-ZA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4" marR="9524" marT="9521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>
                          <a:effectLst/>
                        </a:rPr>
                        <a:t>Project Name</a:t>
                      </a:r>
                      <a:endParaRPr lang="en-ZA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1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>
                          <a:effectLst/>
                        </a:rPr>
                        <a:t> </a:t>
                      </a:r>
                      <a:r>
                        <a:rPr lang="en-ZA" sz="1800" u="none" strike="noStrike" dirty="0" smtClean="0">
                          <a:effectLst/>
                        </a:rPr>
                        <a:t>MW</a:t>
                      </a:r>
                      <a:endParaRPr lang="en-ZA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1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394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ZA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Western</a:t>
                      </a:r>
                      <a:r>
                        <a:rPr lang="en-ZA" sz="1400" b="1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Cape</a:t>
                      </a:r>
                      <a:endParaRPr lang="en-ZA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4" marR="9524" marT="952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>
                          <a:effectLst/>
                        </a:rPr>
                        <a:t>Gouda Wind Facility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u="none" strike="noStrike" kern="1200" dirty="0" smtClean="0">
                          <a:effectLst/>
                        </a:rPr>
                        <a:t>135.2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4" marR="9524" marT="9521" marB="0" anchor="b"/>
                </a:tc>
              </a:tr>
              <a:tr h="558143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ZA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Eastern Cape</a:t>
                      </a:r>
                      <a:endParaRPr lang="en-ZA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4" marR="9524" marT="952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 err="1">
                          <a:effectLst/>
                        </a:rPr>
                        <a:t>Amakhala</a:t>
                      </a:r>
                      <a:r>
                        <a:rPr lang="en-ZA" sz="1800" u="none" strike="noStrike" dirty="0">
                          <a:effectLst/>
                        </a:rPr>
                        <a:t> </a:t>
                      </a:r>
                      <a:r>
                        <a:rPr lang="en-ZA" sz="1800" u="none" strike="noStrike" dirty="0" err="1">
                          <a:effectLst/>
                        </a:rPr>
                        <a:t>Emoyeni</a:t>
                      </a:r>
                      <a:r>
                        <a:rPr lang="en-ZA" sz="1800" u="none" strike="noStrike" dirty="0">
                          <a:effectLst/>
                        </a:rPr>
                        <a:t> (Phase 1) Eastern Cape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u="none" strike="noStrike" kern="1200" dirty="0">
                          <a:effectLst/>
                        </a:rPr>
                        <a:t>137.9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4" marR="9524" marT="9521" marB="0" anchor="b"/>
                </a:tc>
              </a:tr>
              <a:tr h="436133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ZA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Eastern Cape</a:t>
                      </a:r>
                      <a:endParaRPr lang="en-ZA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4" marR="9524" marT="952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 err="1">
                          <a:effectLst/>
                        </a:rPr>
                        <a:t>Tsitsikamma</a:t>
                      </a:r>
                      <a:r>
                        <a:rPr lang="en-ZA" sz="1800" u="none" strike="noStrike" dirty="0">
                          <a:effectLst/>
                        </a:rPr>
                        <a:t> Community Wind Farm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u="none" strike="noStrike" kern="1200" dirty="0">
                          <a:effectLst/>
                        </a:rPr>
                        <a:t>94.8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4" marR="9524" marT="9521" marB="0" anchor="b"/>
                </a:tc>
              </a:tr>
              <a:tr h="36394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ZA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Western</a:t>
                      </a:r>
                      <a:r>
                        <a:rPr lang="en-ZA" sz="1400" b="1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Cape</a:t>
                      </a:r>
                      <a:endParaRPr lang="en-ZA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4" marR="9524" marT="952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>
                          <a:effectLst/>
                        </a:rPr>
                        <a:t>West Coast 1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u="none" strike="noStrike" kern="1200" dirty="0" smtClean="0">
                          <a:effectLst/>
                        </a:rPr>
                        <a:t>90.8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4" marR="9524" marT="9521" marB="0" anchor="b"/>
                </a:tc>
              </a:tr>
              <a:tr h="36394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ZA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Eastern Cape</a:t>
                      </a:r>
                      <a:endParaRPr lang="en-ZA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4" marR="9524" marT="952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 err="1">
                          <a:effectLst/>
                        </a:rPr>
                        <a:t>Waainek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u="none" strike="noStrike" kern="1200" dirty="0" smtClean="0">
                          <a:effectLst/>
                        </a:rPr>
                        <a:t>23.4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4" marR="9524" marT="9521" marB="0" anchor="b"/>
                </a:tc>
              </a:tr>
              <a:tr h="36394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ZA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Eastern Cape</a:t>
                      </a:r>
                      <a:endParaRPr lang="en-ZA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4" marR="9524" marT="952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Grassridge</a:t>
                      </a:r>
                      <a:endParaRPr lang="en-Z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u="none" strike="noStrike" kern="1200" dirty="0" smtClean="0">
                          <a:effectLst/>
                        </a:rPr>
                        <a:t>59.8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4" marR="9524" marT="9521" marB="0" anchor="b"/>
                </a:tc>
              </a:tr>
              <a:tr h="36394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ZA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Eastern Cape</a:t>
                      </a:r>
                      <a:endParaRPr lang="en-ZA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4" marR="9524" marT="952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 err="1">
                          <a:effectLst/>
                        </a:rPr>
                        <a:t>Chaba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u="none" strike="noStrike" kern="1200" dirty="0" smtClean="0">
                          <a:effectLst/>
                        </a:rPr>
                        <a:t>20.6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4" marR="9524" marT="9521" marB="0" anchor="b"/>
                </a:tc>
              </a:tr>
              <a:tr h="363941"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n-ZA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4" marR="9524" marT="952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u="none" strike="noStrike" dirty="0" smtClean="0">
                          <a:effectLst/>
                        </a:rPr>
                        <a:t>TOTAL</a:t>
                      </a:r>
                      <a:endParaRPr lang="en-ZA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u="none" strike="noStrike" kern="1200" dirty="0" smtClean="0">
                          <a:effectLst/>
                        </a:rPr>
                        <a:t>562.5</a:t>
                      </a:r>
                      <a:endParaRPr lang="en-ZA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4" marR="9524" marT="9521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/>
          <a:lstStyle/>
          <a:p>
            <a:r>
              <a:rPr lang="en-ZA" sz="3600" dirty="0" smtClean="0">
                <a:latin typeface="Arial" charset="0"/>
                <a:cs typeface="Arial" charset="0"/>
              </a:rPr>
              <a:t>Preferred Bidders Salient Terms</a:t>
            </a:r>
            <a:br>
              <a:rPr lang="en-ZA" sz="3600" dirty="0" smtClean="0">
                <a:latin typeface="Arial" charset="0"/>
                <a:cs typeface="Arial" charset="0"/>
              </a:rPr>
            </a:br>
            <a:r>
              <a:rPr lang="en-ZA" sz="3600" dirty="0" smtClean="0">
                <a:latin typeface="Arial" charset="0"/>
                <a:cs typeface="Arial" charset="0"/>
              </a:rPr>
              <a:t>Wind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66EB0A-20D6-4E7B-8270-63BDBBCA2C4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6" name="Content Placeholder 2"/>
          <p:cNvGraphicFramePr>
            <a:graphicFrameLocks/>
          </p:cNvGraphicFramePr>
          <p:nvPr/>
        </p:nvGraphicFramePr>
        <p:xfrm>
          <a:off x="1475656" y="1844824"/>
          <a:ext cx="7221600" cy="3068598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4140000"/>
                <a:gridCol w="1540800"/>
                <a:gridCol w="1540800"/>
              </a:tblGrid>
              <a:tr h="359994">
                <a:tc>
                  <a:txBody>
                    <a:bodyPr/>
                    <a:lstStyle/>
                    <a:p>
                      <a:pPr algn="ctr" fontAlgn="b"/>
                      <a:endParaRPr lang="en-ZA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 smtClean="0">
                          <a:effectLst/>
                        </a:rPr>
                        <a:t>Bid Window 2</a:t>
                      </a:r>
                      <a:endParaRPr lang="en-ZA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 smtClean="0">
                          <a:effectLst/>
                        </a:rPr>
                        <a:t>Bid Window</a:t>
                      </a:r>
                      <a:r>
                        <a:rPr lang="en-ZA" sz="1800" u="none" strike="noStrike" baseline="0" dirty="0" smtClean="0">
                          <a:effectLst/>
                        </a:rPr>
                        <a:t> 1</a:t>
                      </a:r>
                      <a:endParaRPr lang="en-ZA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Price</a:t>
                      </a:r>
                      <a:r>
                        <a:rPr lang="en-ZA" sz="1800" baseline="0" dirty="0" smtClean="0">
                          <a:effectLst/>
                        </a:rPr>
                        <a:t>: Fully Indexed (Ave Rand per </a:t>
                      </a:r>
                      <a:r>
                        <a:rPr lang="en-ZA" sz="1800" baseline="0" dirty="0" err="1" smtClean="0">
                          <a:effectLst/>
                        </a:rPr>
                        <a:t>MWh</a:t>
                      </a:r>
                      <a:r>
                        <a:rPr lang="en-ZA" sz="1800" baseline="0" dirty="0" smtClean="0">
                          <a:effectLst/>
                        </a:rPr>
                        <a:t>)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R </a:t>
                      </a:r>
                      <a:r>
                        <a:rPr lang="en-ZA" sz="1800" dirty="0" smtClean="0">
                          <a:effectLst/>
                        </a:rPr>
                        <a:t>897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 smtClean="0">
                          <a:effectLst/>
                        </a:rPr>
                        <a:t>R 1</a:t>
                      </a:r>
                      <a:r>
                        <a:rPr lang="en-ZA" sz="1800" baseline="0" dirty="0" smtClean="0">
                          <a:effectLst/>
                        </a:rPr>
                        <a:t> 143</a:t>
                      </a:r>
                      <a:endParaRPr lang="en-ZA" sz="18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</a:tr>
              <a:tr h="35999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MW</a:t>
                      </a:r>
                      <a:r>
                        <a:rPr lang="en-ZA" sz="1800" baseline="0" dirty="0" smtClean="0">
                          <a:effectLst/>
                        </a:rPr>
                        <a:t> allocation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563 MW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kern="1200" dirty="0" smtClean="0">
                          <a:effectLst/>
                        </a:rPr>
                        <a:t>634 MW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5" marB="0" anchor="ctr"/>
                </a:tc>
              </a:tr>
              <a:tr h="35999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kern="1200" dirty="0" smtClean="0">
                          <a:effectLst/>
                        </a:rPr>
                        <a:t>Total Project Cost (</a:t>
                      </a:r>
                      <a:r>
                        <a:rPr lang="en-GB" sz="1800" kern="1200" dirty="0" err="1" smtClean="0">
                          <a:effectLst/>
                        </a:rPr>
                        <a:t>R’million</a:t>
                      </a:r>
                      <a:r>
                        <a:rPr lang="en-GB" sz="1800" kern="1200" dirty="0" smtClean="0">
                          <a:effectLst/>
                        </a:rPr>
                        <a:t>)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 10</a:t>
                      </a:r>
                      <a:r>
                        <a:rPr lang="en-ZA" sz="18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897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 </a:t>
                      </a:r>
                      <a:r>
                        <a:rPr lang="en-ZA" sz="1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12 724</a:t>
                      </a:r>
                      <a:endParaRPr lang="en-Z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6" marR="9526" marT="9525" marB="0" anchor="ctr"/>
                </a:tc>
              </a:tr>
              <a:tr h="359994">
                <a:tc>
                  <a:txBody>
                    <a:bodyPr/>
                    <a:lstStyle/>
                    <a:p>
                      <a:pPr marL="0" algn="l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Local Content Value </a:t>
                      </a:r>
                      <a:r>
                        <a:rPr lang="en-GB" sz="1800" kern="1200" dirty="0" smtClean="0">
                          <a:effectLst/>
                        </a:rPr>
                        <a:t>(</a:t>
                      </a:r>
                      <a:r>
                        <a:rPr lang="en-GB" sz="1800" kern="1200" dirty="0" err="1" smtClean="0">
                          <a:effectLst/>
                        </a:rPr>
                        <a:t>R’million</a:t>
                      </a:r>
                      <a:r>
                        <a:rPr lang="en-GB" sz="1800" kern="1200" dirty="0" smtClean="0">
                          <a:effectLst/>
                        </a:rPr>
                        <a:t>)</a:t>
                      </a:r>
                      <a:endParaRPr lang="en-Z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tabLst/>
                      </a:pPr>
                      <a:r>
                        <a:rPr lang="en-ZA" sz="1800" kern="1200" dirty="0" smtClean="0">
                          <a:effectLst/>
                        </a:rPr>
                        <a:t>R</a:t>
                      </a:r>
                      <a:r>
                        <a:rPr lang="en-ZA" sz="1800" kern="1200" baseline="0" dirty="0" smtClean="0">
                          <a:effectLst/>
                        </a:rPr>
                        <a:t> 4 001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 2 766</a:t>
                      </a:r>
                      <a:endParaRPr lang="en-Z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6" marR="9526" marT="9525" marB="0" anchor="ctr"/>
                </a:tc>
              </a:tr>
              <a:tr h="359994">
                <a:tc>
                  <a:txBody>
                    <a:bodyPr/>
                    <a:lstStyle/>
                    <a:p>
                      <a:pPr marL="0" algn="l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Local Content %</a:t>
                      </a:r>
                      <a:endParaRPr lang="en-Z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kern="1200" dirty="0" smtClean="0">
                          <a:effectLst/>
                        </a:rPr>
                        <a:t>36.7%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21.7%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5" marB="0" anchor="ctr"/>
                </a:tc>
              </a:tr>
              <a:tr h="359994">
                <a:tc>
                  <a:txBody>
                    <a:bodyPr/>
                    <a:lstStyle/>
                    <a:p>
                      <a:pPr marL="0" algn="l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Job Creation :</a:t>
                      </a:r>
                      <a:r>
                        <a:rPr lang="en-Z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Construction</a:t>
                      </a:r>
                      <a:r>
                        <a:rPr lang="en-Z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(People)</a:t>
                      </a:r>
                      <a:endParaRPr lang="en-Z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1 579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1 869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5" marB="0" anchor="ctr"/>
                </a:tc>
              </a:tr>
              <a:tr h="359994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Job Creation :</a:t>
                      </a:r>
                      <a:r>
                        <a:rPr lang="en-Z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Operations </a:t>
                      </a:r>
                      <a:r>
                        <a:rPr lang="en-Z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(People</a:t>
                      </a: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Z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128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mtClean="0">
                <a:latin typeface="Arial" charset="0"/>
                <a:cs typeface="Arial" charset="0"/>
              </a:rPr>
              <a:t>Preferred Bidders </a:t>
            </a:r>
            <a:br>
              <a:rPr lang="en-ZA" smtClean="0">
                <a:latin typeface="Arial" charset="0"/>
                <a:cs typeface="Arial" charset="0"/>
              </a:rPr>
            </a:br>
            <a:r>
              <a:rPr lang="en-ZA" smtClean="0">
                <a:latin typeface="Arial" charset="0"/>
                <a:cs typeface="Arial" charset="0"/>
              </a:rPr>
              <a:t>Small Hydro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7A97D3-1E10-4224-A3F1-BC78E902993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aphicFrame>
        <p:nvGraphicFramePr>
          <p:cNvPr id="8" name="Content Placeholder 2"/>
          <p:cNvGraphicFramePr>
            <a:graphicFrameLocks/>
          </p:cNvGraphicFramePr>
          <p:nvPr/>
        </p:nvGraphicFramePr>
        <p:xfrm>
          <a:off x="1475656" y="2204864"/>
          <a:ext cx="7016750" cy="1595437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403731"/>
                <a:gridCol w="3529207"/>
                <a:gridCol w="2083812"/>
              </a:tblGrid>
              <a:tr h="4318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Province</a:t>
                      </a:r>
                      <a:endParaRPr lang="en-ZA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16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>
                          <a:effectLst/>
                        </a:rPr>
                        <a:t>Project Name</a:t>
                      </a:r>
                      <a:endParaRPr lang="en-ZA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6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>
                          <a:effectLst/>
                        </a:rPr>
                        <a:t> </a:t>
                      </a:r>
                      <a:r>
                        <a:rPr lang="en-ZA" sz="1800" u="none" strike="noStrike" dirty="0" smtClean="0">
                          <a:effectLst/>
                        </a:rPr>
                        <a:t>MW</a:t>
                      </a:r>
                      <a:endParaRPr lang="en-ZA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6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3800"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Free</a:t>
                      </a:r>
                      <a:r>
                        <a:rPr lang="en-ZA" sz="16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State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 err="1">
                          <a:effectLst/>
                        </a:rPr>
                        <a:t>Stortemelk</a:t>
                      </a:r>
                      <a:r>
                        <a:rPr lang="en-ZA" sz="1800" u="none" strike="noStrike" dirty="0">
                          <a:effectLst/>
                        </a:rPr>
                        <a:t> Hydro (Pty) Ltd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kern="1200" dirty="0" smtClean="0">
                          <a:effectLst/>
                        </a:rPr>
                        <a:t>4.3 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18" marB="0" anchor="ctr"/>
                </a:tc>
              </a:tr>
              <a:tr h="435941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Northern</a:t>
                      </a:r>
                      <a:r>
                        <a:rPr lang="en-ZA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Cape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 err="1">
                          <a:effectLst/>
                        </a:rPr>
                        <a:t>Neusberg</a:t>
                      </a:r>
                      <a:r>
                        <a:rPr lang="en-ZA" sz="1800" u="none" strike="noStrike" dirty="0">
                          <a:effectLst/>
                        </a:rPr>
                        <a:t> Hydro Electric Project A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kern="1200" dirty="0" smtClean="0">
                          <a:effectLst/>
                        </a:rPr>
                        <a:t>10.0 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18" marB="0" anchor="ctr"/>
                </a:tc>
              </a:tr>
              <a:tr h="363800">
                <a:tc>
                  <a:txBody>
                    <a:bodyPr/>
                    <a:lstStyle/>
                    <a:p>
                      <a:pPr algn="ctr" fontAlgn="b"/>
                      <a:endParaRPr lang="en-ZA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u="none" strike="noStrike" dirty="0" smtClean="0">
                          <a:effectLst/>
                        </a:rPr>
                        <a:t>TOTAL</a:t>
                      </a:r>
                      <a:endParaRPr lang="en-ZA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kern="1200" dirty="0" smtClean="0">
                          <a:effectLst/>
                        </a:rPr>
                        <a:t>14.3         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6" marR="9526" marT="9518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/>
          <a:lstStyle/>
          <a:p>
            <a:r>
              <a:rPr lang="en-ZA" sz="3600" dirty="0" smtClean="0">
                <a:latin typeface="Arial" charset="0"/>
                <a:cs typeface="Arial" charset="0"/>
              </a:rPr>
              <a:t>Preferred Bidders Salient Terms</a:t>
            </a:r>
            <a:br>
              <a:rPr lang="en-ZA" sz="3600" dirty="0" smtClean="0">
                <a:latin typeface="Arial" charset="0"/>
                <a:cs typeface="Arial" charset="0"/>
              </a:rPr>
            </a:br>
            <a:r>
              <a:rPr lang="en-ZA" sz="3600" dirty="0" smtClean="0">
                <a:latin typeface="Arial" charset="0"/>
                <a:cs typeface="Arial" charset="0"/>
              </a:rPr>
              <a:t>Small Hydro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6963F4-0D43-476D-BF20-18CD94B36D2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6" name="Content Placeholder 2"/>
          <p:cNvGraphicFramePr>
            <a:graphicFrameLocks/>
          </p:cNvGraphicFramePr>
          <p:nvPr/>
        </p:nvGraphicFramePr>
        <p:xfrm>
          <a:off x="1403648" y="1872570"/>
          <a:ext cx="7221600" cy="3068598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4140000"/>
                <a:gridCol w="1540800"/>
                <a:gridCol w="1540800"/>
              </a:tblGrid>
              <a:tr h="359994">
                <a:tc>
                  <a:txBody>
                    <a:bodyPr/>
                    <a:lstStyle/>
                    <a:p>
                      <a:pPr algn="ctr" fontAlgn="b"/>
                      <a:endParaRPr lang="en-ZA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 smtClean="0">
                          <a:effectLst/>
                        </a:rPr>
                        <a:t>Bid Window 2</a:t>
                      </a:r>
                      <a:endParaRPr lang="en-ZA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 smtClean="0">
                          <a:effectLst/>
                        </a:rPr>
                        <a:t>Bid Window</a:t>
                      </a:r>
                      <a:r>
                        <a:rPr lang="en-ZA" sz="1800" u="none" strike="noStrike" baseline="0" dirty="0" smtClean="0">
                          <a:effectLst/>
                        </a:rPr>
                        <a:t> 1</a:t>
                      </a:r>
                      <a:endParaRPr lang="en-ZA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Price</a:t>
                      </a:r>
                      <a:r>
                        <a:rPr lang="en-ZA" sz="1800" baseline="0" dirty="0" smtClean="0">
                          <a:effectLst/>
                        </a:rPr>
                        <a:t>: Fully Indexed (Ave Rand per </a:t>
                      </a:r>
                      <a:r>
                        <a:rPr lang="en-ZA" sz="1800" baseline="0" dirty="0" err="1" smtClean="0">
                          <a:effectLst/>
                        </a:rPr>
                        <a:t>MWh</a:t>
                      </a:r>
                      <a:r>
                        <a:rPr lang="en-ZA" sz="1800" baseline="0" dirty="0" smtClean="0">
                          <a:effectLst/>
                        </a:rPr>
                        <a:t>)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R 1 </a:t>
                      </a:r>
                      <a:r>
                        <a:rPr lang="en-ZA" sz="1800" dirty="0" smtClean="0">
                          <a:effectLst/>
                        </a:rPr>
                        <a:t>030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 smtClean="0">
                          <a:effectLst/>
                        </a:rPr>
                        <a:t>N/A</a:t>
                      </a:r>
                      <a:endParaRPr lang="en-ZA" sz="18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</a:tr>
              <a:tr h="35999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MW</a:t>
                      </a:r>
                      <a:r>
                        <a:rPr lang="en-ZA" sz="1800" baseline="0" dirty="0" smtClean="0">
                          <a:effectLst/>
                        </a:rPr>
                        <a:t> allocation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14 MW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 smtClean="0">
                          <a:effectLst/>
                        </a:rPr>
                        <a:t>N/A</a:t>
                      </a:r>
                      <a:r>
                        <a:rPr lang="en-ZA" sz="1800" baseline="0" dirty="0" smtClean="0">
                          <a:effectLst/>
                        </a:rPr>
                        <a:t> </a:t>
                      </a:r>
                      <a:endParaRPr lang="en-ZA" sz="18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9526" marR="9526" marT="9525" marB="0" anchor="ctr"/>
                </a:tc>
              </a:tr>
              <a:tr h="35999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kern="1200" dirty="0" smtClean="0">
                          <a:effectLst/>
                        </a:rPr>
                        <a:t>Total Project Cost (</a:t>
                      </a:r>
                      <a:r>
                        <a:rPr lang="en-GB" sz="1800" kern="1200" dirty="0" err="1" smtClean="0">
                          <a:effectLst/>
                        </a:rPr>
                        <a:t>R’million</a:t>
                      </a:r>
                      <a:r>
                        <a:rPr lang="en-GB" sz="1800" kern="1200" dirty="0" smtClean="0">
                          <a:effectLst/>
                        </a:rPr>
                        <a:t>)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 631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 smtClean="0">
                          <a:effectLst/>
                        </a:rPr>
                        <a:t>N/A</a:t>
                      </a:r>
                      <a:endParaRPr lang="en-ZA" sz="18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9526" marR="9526" marT="9525" marB="0" anchor="ctr"/>
                </a:tc>
              </a:tr>
              <a:tr h="359994">
                <a:tc>
                  <a:txBody>
                    <a:bodyPr/>
                    <a:lstStyle/>
                    <a:p>
                      <a:pPr marL="0" algn="l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Local Content Value </a:t>
                      </a:r>
                      <a:r>
                        <a:rPr lang="en-GB" sz="1800" kern="1200" dirty="0" smtClean="0">
                          <a:effectLst/>
                        </a:rPr>
                        <a:t>(</a:t>
                      </a:r>
                      <a:r>
                        <a:rPr lang="en-GB" sz="1800" kern="1200" dirty="0" err="1" smtClean="0">
                          <a:effectLst/>
                        </a:rPr>
                        <a:t>R’million</a:t>
                      </a:r>
                      <a:r>
                        <a:rPr lang="en-GB" sz="1800" kern="1200" dirty="0" smtClean="0">
                          <a:effectLst/>
                        </a:rPr>
                        <a:t>)</a:t>
                      </a:r>
                      <a:endParaRPr lang="en-Z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tabLst/>
                      </a:pPr>
                      <a:r>
                        <a:rPr lang="en-ZA" sz="1800" kern="1200" dirty="0" smtClean="0">
                          <a:effectLst/>
                        </a:rPr>
                        <a:t>R 421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 smtClean="0">
                          <a:effectLst/>
                        </a:rPr>
                        <a:t>N/A</a:t>
                      </a:r>
                      <a:endParaRPr lang="en-ZA" sz="18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9526" marR="9526" marT="9525" marB="0" anchor="ctr"/>
                </a:tc>
              </a:tr>
              <a:tr h="359994">
                <a:tc>
                  <a:txBody>
                    <a:bodyPr/>
                    <a:lstStyle/>
                    <a:p>
                      <a:pPr marL="0" algn="l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Local Content %</a:t>
                      </a:r>
                      <a:endParaRPr lang="en-Z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kern="1200" dirty="0" smtClean="0">
                          <a:effectLst/>
                        </a:rPr>
                        <a:t>66.7%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 smtClean="0">
                          <a:effectLst/>
                        </a:rPr>
                        <a:t>N/A</a:t>
                      </a:r>
                      <a:endParaRPr lang="en-ZA" sz="18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9526" marR="9526" marT="9525" marB="0" anchor="ctr"/>
                </a:tc>
              </a:tr>
              <a:tr h="359994">
                <a:tc>
                  <a:txBody>
                    <a:bodyPr/>
                    <a:lstStyle/>
                    <a:p>
                      <a:pPr marL="0" algn="l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Job Creation :</a:t>
                      </a:r>
                      <a:r>
                        <a:rPr lang="en-Z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Construction</a:t>
                      </a:r>
                      <a:r>
                        <a:rPr lang="en-Z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(People)</a:t>
                      </a:r>
                      <a:endParaRPr lang="en-Z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261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 smtClean="0">
                          <a:effectLst/>
                        </a:rPr>
                        <a:t>N/A</a:t>
                      </a:r>
                      <a:endParaRPr lang="en-ZA" sz="18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9526" marR="9526" marT="9525" marB="0" anchor="ctr"/>
                </a:tc>
              </a:tr>
              <a:tr h="359994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Job Creation :</a:t>
                      </a:r>
                      <a:r>
                        <a:rPr lang="en-Z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Operations </a:t>
                      </a:r>
                      <a:r>
                        <a:rPr lang="en-Z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(People</a:t>
                      </a: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Z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 smtClean="0">
                          <a:effectLst/>
                        </a:rPr>
                        <a:t>N/A</a:t>
                      </a:r>
                      <a:endParaRPr lang="en-ZA" sz="18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9526" marR="9526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/>
          <a:lstStyle/>
          <a:p>
            <a:r>
              <a:rPr lang="en-ZA" sz="3600" dirty="0" smtClean="0">
                <a:latin typeface="Arial" charset="0"/>
                <a:cs typeface="Arial" charset="0"/>
              </a:rPr>
              <a:t>Preferred Bidder </a:t>
            </a:r>
            <a:br>
              <a:rPr lang="en-ZA" sz="3600" dirty="0" smtClean="0">
                <a:latin typeface="Arial" charset="0"/>
                <a:cs typeface="Arial" charset="0"/>
              </a:rPr>
            </a:br>
            <a:r>
              <a:rPr lang="en-ZA" sz="3600" dirty="0" smtClean="0">
                <a:latin typeface="Arial" charset="0"/>
                <a:cs typeface="Arial" charset="0"/>
              </a:rPr>
              <a:t>Concentrated Solar Power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546DF4-6418-4315-A4F7-1BD63A1DFFF1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aphicFrame>
        <p:nvGraphicFramePr>
          <p:cNvPr id="7" name="Content Placeholder 2"/>
          <p:cNvGraphicFramePr>
            <a:graphicFrameLocks/>
          </p:cNvGraphicFramePr>
          <p:nvPr/>
        </p:nvGraphicFramePr>
        <p:xfrm>
          <a:off x="1403648" y="2276872"/>
          <a:ext cx="7212012" cy="1120776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442794"/>
                <a:gridCol w="3627416"/>
                <a:gridCol w="2141802"/>
              </a:tblGrid>
              <a:tr h="3933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Province</a:t>
                      </a:r>
                      <a:endParaRPr lang="en-ZA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>
                          <a:effectLst/>
                        </a:rPr>
                        <a:t>Project Name</a:t>
                      </a:r>
                      <a:endParaRPr lang="en-ZA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>
                          <a:effectLst/>
                        </a:rPr>
                        <a:t> </a:t>
                      </a:r>
                      <a:r>
                        <a:rPr lang="en-ZA" sz="1800" u="none" strike="noStrike" dirty="0" smtClean="0">
                          <a:effectLst/>
                        </a:rPr>
                        <a:t>MW</a:t>
                      </a:r>
                      <a:endParaRPr lang="en-ZA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3690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Northern</a:t>
                      </a:r>
                      <a:r>
                        <a:rPr lang="en-ZA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Cape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 err="1">
                          <a:effectLst/>
                        </a:rPr>
                        <a:t>Bokpoort</a:t>
                      </a:r>
                      <a:r>
                        <a:rPr lang="en-ZA" sz="1800" u="none" strike="noStrike" dirty="0">
                          <a:effectLst/>
                        </a:rPr>
                        <a:t> CSP Project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 smtClean="0">
                          <a:effectLst/>
                        </a:rPr>
                        <a:t>50.0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4" marB="0" anchor="b"/>
                </a:tc>
              </a:tr>
              <a:tr h="363690">
                <a:tc>
                  <a:txBody>
                    <a:bodyPr/>
                    <a:lstStyle/>
                    <a:p>
                      <a:pPr algn="ctr" fontAlgn="b"/>
                      <a:endParaRPr lang="en-ZA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n-ZA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 smtClean="0">
                          <a:effectLst/>
                        </a:rPr>
                        <a:t>50.0</a:t>
                      </a:r>
                      <a:endParaRPr lang="en-ZA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4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/>
          <a:lstStyle/>
          <a:p>
            <a:r>
              <a:rPr lang="en-ZA" sz="3600" dirty="0" smtClean="0">
                <a:latin typeface="Arial" charset="0"/>
                <a:cs typeface="Arial" charset="0"/>
              </a:rPr>
              <a:t>Preferred Bidder Salient Terms</a:t>
            </a:r>
            <a:br>
              <a:rPr lang="en-ZA" sz="3600" dirty="0" smtClean="0">
                <a:latin typeface="Arial" charset="0"/>
                <a:cs typeface="Arial" charset="0"/>
              </a:rPr>
            </a:br>
            <a:r>
              <a:rPr lang="en-ZA" sz="3600" dirty="0" smtClean="0">
                <a:latin typeface="Arial" charset="0"/>
                <a:cs typeface="Arial" charset="0"/>
              </a:rPr>
              <a:t>Concentrated Solar Power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0C37E6-430B-458A-9789-F82C9EA75F9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graphicFrame>
        <p:nvGraphicFramePr>
          <p:cNvPr id="6" name="Content Placeholder 2"/>
          <p:cNvGraphicFramePr>
            <a:graphicFrameLocks/>
          </p:cNvGraphicFramePr>
          <p:nvPr/>
        </p:nvGraphicFramePr>
        <p:xfrm>
          <a:off x="1403648" y="1772816"/>
          <a:ext cx="7221600" cy="3068598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4140000"/>
                <a:gridCol w="1540800"/>
                <a:gridCol w="1540800"/>
              </a:tblGrid>
              <a:tr h="359994">
                <a:tc>
                  <a:txBody>
                    <a:bodyPr/>
                    <a:lstStyle/>
                    <a:p>
                      <a:pPr algn="ctr" fontAlgn="b"/>
                      <a:endParaRPr lang="en-ZA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 smtClean="0">
                          <a:effectLst/>
                        </a:rPr>
                        <a:t>Bid Window 2</a:t>
                      </a:r>
                      <a:endParaRPr lang="en-ZA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 smtClean="0">
                          <a:effectLst/>
                        </a:rPr>
                        <a:t>Bid Window</a:t>
                      </a:r>
                      <a:r>
                        <a:rPr lang="en-ZA" sz="1800" u="none" strike="noStrike" baseline="0" dirty="0" smtClean="0">
                          <a:effectLst/>
                        </a:rPr>
                        <a:t> 1</a:t>
                      </a:r>
                      <a:endParaRPr lang="en-ZA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Price</a:t>
                      </a:r>
                      <a:r>
                        <a:rPr lang="en-ZA" sz="1800" baseline="0" dirty="0" smtClean="0">
                          <a:effectLst/>
                        </a:rPr>
                        <a:t>: Fully Indexed (Ave Rand per </a:t>
                      </a:r>
                      <a:r>
                        <a:rPr lang="en-ZA" sz="1800" baseline="0" dirty="0" err="1" smtClean="0">
                          <a:effectLst/>
                        </a:rPr>
                        <a:t>MWh</a:t>
                      </a:r>
                      <a:r>
                        <a:rPr lang="en-ZA" sz="1800" baseline="0" dirty="0" smtClean="0">
                          <a:effectLst/>
                        </a:rPr>
                        <a:t>)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R </a:t>
                      </a:r>
                      <a:r>
                        <a:rPr lang="en-ZA" sz="1800" dirty="0" smtClean="0">
                          <a:effectLst/>
                        </a:rPr>
                        <a:t>2 512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 smtClean="0">
                          <a:effectLst/>
                        </a:rPr>
                        <a:t>R 2 686</a:t>
                      </a:r>
                      <a:endParaRPr lang="en-ZA" sz="1800" dirty="0" smtClean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5" marR="68575" marT="0" marB="0" anchor="ctr"/>
                </a:tc>
              </a:tr>
              <a:tr h="35999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MW</a:t>
                      </a:r>
                      <a:r>
                        <a:rPr lang="en-ZA" sz="1800" baseline="0" dirty="0" smtClean="0">
                          <a:effectLst/>
                        </a:rPr>
                        <a:t> allocation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50 MW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kern="1200" dirty="0" smtClean="0">
                          <a:effectLst/>
                        </a:rPr>
                        <a:t>150 MW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4" marR="9524" marT="9525" marB="0" anchor="ctr"/>
                </a:tc>
              </a:tr>
              <a:tr h="35999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kern="1200" dirty="0" smtClean="0">
                          <a:effectLst/>
                        </a:rPr>
                        <a:t>Total Project Cost (</a:t>
                      </a:r>
                      <a:r>
                        <a:rPr lang="en-GB" sz="1800" kern="1200" dirty="0" err="1" smtClean="0">
                          <a:effectLst/>
                        </a:rPr>
                        <a:t>R’million</a:t>
                      </a:r>
                      <a:r>
                        <a:rPr lang="en-GB" sz="1800" kern="1200" dirty="0" smtClean="0">
                          <a:effectLst/>
                        </a:rPr>
                        <a:t>)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90" marR="6859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 4 483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 11</a:t>
                      </a:r>
                      <a:r>
                        <a:rPr lang="en-ZA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365</a:t>
                      </a:r>
                      <a:endParaRPr lang="en-Z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4" marR="9524" marT="9525" marB="0" anchor="ctr"/>
                </a:tc>
              </a:tr>
              <a:tr h="359994">
                <a:tc>
                  <a:txBody>
                    <a:bodyPr/>
                    <a:lstStyle/>
                    <a:p>
                      <a:pPr marL="0" algn="l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Local Content Value </a:t>
                      </a:r>
                      <a:r>
                        <a:rPr lang="en-GB" sz="1800" kern="1200" dirty="0" smtClean="0">
                          <a:effectLst/>
                        </a:rPr>
                        <a:t>(</a:t>
                      </a:r>
                      <a:r>
                        <a:rPr lang="en-GB" sz="1800" kern="1200" dirty="0" err="1" smtClean="0">
                          <a:effectLst/>
                        </a:rPr>
                        <a:t>R’million</a:t>
                      </a:r>
                      <a:r>
                        <a:rPr lang="en-GB" sz="1800" kern="1200" dirty="0" smtClean="0">
                          <a:effectLst/>
                        </a:rPr>
                        <a:t>)</a:t>
                      </a:r>
                      <a:endParaRPr lang="en-Z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tabLst/>
                      </a:pPr>
                      <a:r>
                        <a:rPr lang="en-ZA" sz="1800" kern="1200" dirty="0" smtClean="0">
                          <a:effectLst/>
                        </a:rPr>
                        <a:t>R</a:t>
                      </a:r>
                      <a:r>
                        <a:rPr lang="en-ZA" sz="1800" kern="1200" baseline="0" dirty="0" smtClean="0">
                          <a:effectLst/>
                        </a:rPr>
                        <a:t> 1 638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en-ZA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2 391</a:t>
                      </a:r>
                      <a:endParaRPr lang="en-Z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4" marR="9524" marT="9525" marB="0" anchor="ctr"/>
                </a:tc>
              </a:tr>
              <a:tr h="359994">
                <a:tc>
                  <a:txBody>
                    <a:bodyPr/>
                    <a:lstStyle/>
                    <a:p>
                      <a:pPr marL="0" algn="l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Local Content %</a:t>
                      </a:r>
                      <a:endParaRPr lang="en-Z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kern="1200" dirty="0" smtClean="0">
                          <a:effectLst/>
                        </a:rPr>
                        <a:t>36.5%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21.0%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4" marR="9524" marT="9525" marB="0" anchor="ctr"/>
                </a:tc>
              </a:tr>
              <a:tr h="359994">
                <a:tc>
                  <a:txBody>
                    <a:bodyPr/>
                    <a:lstStyle/>
                    <a:p>
                      <a:pPr marL="0" algn="l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Job Creation :</a:t>
                      </a:r>
                      <a:r>
                        <a:rPr lang="en-Z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Construction</a:t>
                      </a:r>
                      <a:r>
                        <a:rPr lang="en-Z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(People)</a:t>
                      </a:r>
                      <a:endParaRPr lang="en-Z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662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1 165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4" marR="9524" marT="9525" marB="0" anchor="ctr"/>
                </a:tc>
              </a:tr>
              <a:tr h="359994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Job Creation :</a:t>
                      </a:r>
                      <a:r>
                        <a:rPr lang="en-Z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Operations </a:t>
                      </a:r>
                      <a:r>
                        <a:rPr lang="en-Z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(People</a:t>
                      </a:r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Z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3" marR="9523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70</a:t>
                      </a:r>
                      <a:endParaRPr lang="en-ZA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4" marR="9524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/>
          <a:lstStyle/>
          <a:p>
            <a:r>
              <a:rPr lang="en-ZA" sz="3600" dirty="0" smtClean="0">
                <a:latin typeface="Arial" charset="0"/>
                <a:cs typeface="Arial" charset="0"/>
              </a:rPr>
              <a:t>Preferred Bidders</a:t>
            </a:r>
            <a:br>
              <a:rPr lang="en-ZA" sz="3600" dirty="0" smtClean="0">
                <a:latin typeface="Arial" charset="0"/>
                <a:cs typeface="Arial" charset="0"/>
              </a:rPr>
            </a:br>
            <a:r>
              <a:rPr lang="en-ZA" sz="3600" dirty="0" smtClean="0">
                <a:latin typeface="Arial" charset="0"/>
                <a:cs typeface="Arial" charset="0"/>
              </a:rPr>
              <a:t>Job creation per Province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E690D5-4F8A-4AC6-8626-7372D69A0371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403648" y="1772816"/>
          <a:ext cx="7128792" cy="3472292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3312368"/>
                <a:gridCol w="1872208"/>
                <a:gridCol w="1944216"/>
              </a:tblGrid>
              <a:tr h="6314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 Description</a:t>
                      </a:r>
                      <a:endParaRPr lang="en-ZA" sz="2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Jobs during construction period</a:t>
                      </a:r>
                      <a:endParaRPr lang="en-ZA" sz="2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Jobs during operations period</a:t>
                      </a:r>
                      <a:endParaRPr lang="en-ZA" sz="2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15736">
                <a:tc>
                  <a:txBody>
                    <a:bodyPr/>
                    <a:lstStyle/>
                    <a:p>
                      <a:pPr algn="l" rtl="0" fontAlgn="ctr"/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BW2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BW2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15736">
                <a:tc>
                  <a:txBody>
                    <a:bodyPr/>
                    <a:lstStyle/>
                    <a:p>
                      <a:pPr algn="l" rtl="0" fontAlgn="ctr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Eastern </a:t>
                      </a:r>
                      <a:r>
                        <a:rPr lang="en-ZA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Cape Province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1 026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b"/>
                </a:tc>
              </a:tr>
              <a:tr h="315736">
                <a:tc>
                  <a:txBody>
                    <a:bodyPr/>
                    <a:lstStyle/>
                    <a:p>
                      <a:pPr algn="l" rtl="0" fontAlgn="ctr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Free </a:t>
                      </a:r>
                      <a:r>
                        <a:rPr lang="en-ZA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State Province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140 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 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b"/>
                </a:tc>
              </a:tr>
              <a:tr h="315736">
                <a:tc>
                  <a:txBody>
                    <a:bodyPr/>
                    <a:lstStyle/>
                    <a:p>
                      <a:pPr algn="l" rtl="0" fontAlgn="ctr"/>
                      <a:r>
                        <a:rPr lang="en-ZA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Limpopo Province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b"/>
                </a:tc>
              </a:tr>
              <a:tr h="315736">
                <a:tc>
                  <a:txBody>
                    <a:bodyPr/>
                    <a:lstStyle/>
                    <a:p>
                      <a:pPr algn="l" rtl="0" fontAlgn="ctr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Northern </a:t>
                      </a:r>
                      <a:r>
                        <a:rPr lang="en-ZA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Cape Province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</a:t>
                      </a:r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709 </a:t>
                      </a:r>
                    </a:p>
                  </a:txBody>
                  <a:tcPr marL="9525" marR="9525" marT="95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151 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b"/>
                </a:tc>
              </a:tr>
              <a:tr h="315736">
                <a:tc>
                  <a:txBody>
                    <a:bodyPr/>
                    <a:lstStyle/>
                    <a:p>
                      <a:pPr algn="l" rtl="0" fontAlgn="ctr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North-West Province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b"/>
                </a:tc>
              </a:tr>
              <a:tr h="315736">
                <a:tc>
                  <a:txBody>
                    <a:bodyPr/>
                    <a:lstStyle/>
                    <a:p>
                      <a:pPr algn="l" rtl="0" fontAlgn="ctr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Western </a:t>
                      </a:r>
                      <a:r>
                        <a:rPr lang="en-ZA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Cape Province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</a:t>
                      </a:r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184 </a:t>
                      </a:r>
                    </a:p>
                  </a:txBody>
                  <a:tcPr marL="9525" marR="9525" marT="95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 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b"/>
                </a:tc>
              </a:tr>
              <a:tr h="315736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7 059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328 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2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>
          <a:xfrm>
            <a:off x="609600" y="-27384"/>
            <a:ext cx="8229600" cy="72008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Arial" charset="0"/>
                <a:cs typeface="Arial" charset="0"/>
              </a:rPr>
              <a:t>Introduction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03648" y="620688"/>
            <a:ext cx="7740352" cy="4953000"/>
          </a:xfrm>
        </p:spPr>
        <p:txBody>
          <a:bodyPr>
            <a:noAutofit/>
          </a:bodyPr>
          <a:lstStyle/>
          <a:p>
            <a:pPr>
              <a:defRPr/>
            </a:pPr>
            <a:endParaRPr lang="en-US" sz="1600" dirty="0" smtClean="0"/>
          </a:p>
          <a:p>
            <a:pPr>
              <a:defRPr/>
            </a:pPr>
            <a:r>
              <a:rPr lang="en-US" sz="2000" dirty="0" smtClean="0"/>
              <a:t>The procurement documents were released on the </a:t>
            </a:r>
            <a:r>
              <a:rPr lang="en-US" sz="2000" u="sng" dirty="0" smtClean="0"/>
              <a:t>03 of August 2011 </a:t>
            </a:r>
            <a:r>
              <a:rPr lang="en-US" sz="2000" dirty="0" smtClean="0"/>
              <a:t>and compulsory bidders conference for the first and second window on the </a:t>
            </a:r>
            <a:r>
              <a:rPr lang="en-US" sz="2000" u="sng" dirty="0" smtClean="0"/>
              <a:t>14 of September 2011</a:t>
            </a:r>
            <a:r>
              <a:rPr lang="en-US" sz="2000" dirty="0" smtClean="0"/>
              <a:t>.</a:t>
            </a:r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000" dirty="0" smtClean="0"/>
              <a:t>The document provides for procurement of 3725MW in five different rounds subject to the availability of the MW</a:t>
            </a:r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000" dirty="0" smtClean="0"/>
              <a:t> The Department. Under round one:</a:t>
            </a:r>
          </a:p>
          <a:p>
            <a:pPr lvl="1">
              <a:defRPr/>
            </a:pPr>
            <a:r>
              <a:rPr lang="en-US" sz="1800" dirty="0" smtClean="0"/>
              <a:t>Received  </a:t>
            </a:r>
            <a:r>
              <a:rPr lang="en-US" sz="1800" u="sng" dirty="0" smtClean="0"/>
              <a:t>53 Bids on</a:t>
            </a:r>
            <a:r>
              <a:rPr lang="en-US" sz="1800" dirty="0" smtClean="0"/>
              <a:t> the </a:t>
            </a:r>
            <a:r>
              <a:rPr lang="en-US" sz="1800" u="sng" dirty="0" smtClean="0"/>
              <a:t>4</a:t>
            </a:r>
            <a:r>
              <a:rPr lang="en-US" sz="1800" u="sng" baseline="30000" dirty="0" smtClean="0"/>
              <a:t>th</a:t>
            </a:r>
            <a:r>
              <a:rPr lang="en-US" sz="1800" u="sng" dirty="0" smtClean="0"/>
              <a:t> of November</a:t>
            </a:r>
            <a:endParaRPr lang="en-US" sz="1800" dirty="0" smtClean="0"/>
          </a:p>
          <a:p>
            <a:pPr lvl="1">
              <a:defRPr/>
            </a:pPr>
            <a:r>
              <a:rPr lang="en-US" sz="1800" dirty="0" smtClean="0"/>
              <a:t>Announced 28 preferred bidders in December 2011</a:t>
            </a:r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000" dirty="0" smtClean="0"/>
              <a:t>With regards to round two:</a:t>
            </a:r>
          </a:p>
          <a:p>
            <a:pPr lvl="1">
              <a:defRPr/>
            </a:pPr>
            <a:r>
              <a:rPr lang="en-US" sz="1600" dirty="0" smtClean="0"/>
              <a:t>Received 79 bids on the 5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of March 2012</a:t>
            </a:r>
          </a:p>
          <a:p>
            <a:pPr lvl="1">
              <a:defRPr/>
            </a:pPr>
            <a:r>
              <a:rPr lang="en-US" sz="1600" dirty="0" smtClean="0"/>
              <a:t>These bids amount to 3255MW whilst the cap was 1275MW</a:t>
            </a:r>
          </a:p>
          <a:p>
            <a:pPr lvl="1">
              <a:defRPr/>
            </a:pPr>
            <a:endParaRPr lang="en-US" sz="1200" dirty="0" smtClean="0"/>
          </a:p>
          <a:p>
            <a:pPr lvl="1">
              <a:defRPr/>
            </a:pPr>
            <a:endParaRPr lang="en-US" sz="1200" dirty="0" smtClean="0"/>
          </a:p>
          <a:p>
            <a:pPr>
              <a:buNone/>
              <a:defRPr/>
            </a:pPr>
            <a:endParaRPr lang="en-US" sz="1600" dirty="0" smtClean="0"/>
          </a:p>
          <a:p>
            <a:pPr>
              <a:defRPr/>
            </a:pPr>
            <a:endParaRPr lang="en-US" sz="1600" dirty="0" smtClean="0"/>
          </a:p>
          <a:p>
            <a:pPr lvl="1">
              <a:buFont typeface="Arial" charset="0"/>
              <a:buNone/>
              <a:defRPr/>
            </a:pPr>
            <a:endParaRPr lang="en-US" sz="1600" dirty="0" smtClean="0"/>
          </a:p>
          <a:p>
            <a:pPr lvl="1">
              <a:defRPr/>
            </a:pP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/>
          <a:lstStyle/>
          <a:p>
            <a:r>
              <a:rPr lang="en-ZA" sz="3600" dirty="0" smtClean="0">
                <a:latin typeface="Arial" charset="0"/>
                <a:cs typeface="Arial" charset="0"/>
              </a:rPr>
              <a:t>Preferred Bidders</a:t>
            </a:r>
            <a:br>
              <a:rPr lang="en-ZA" sz="3600" dirty="0" smtClean="0">
                <a:latin typeface="Arial" charset="0"/>
                <a:cs typeface="Arial" charset="0"/>
              </a:rPr>
            </a:br>
            <a:r>
              <a:rPr lang="en-ZA" sz="3600" dirty="0" smtClean="0">
                <a:latin typeface="Arial" charset="0"/>
                <a:cs typeface="Arial" charset="0"/>
              </a:rPr>
              <a:t>Investment per Province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6CA383-A000-47D0-A3B1-793E95928C02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403648" y="2114550"/>
          <a:ext cx="7272809" cy="2120899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841141"/>
                <a:gridCol w="2215834"/>
                <a:gridCol w="2215834"/>
              </a:tblGrid>
              <a:tr h="6309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 Description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Total Project Cost </a:t>
                      </a:r>
                      <a:endParaRPr lang="en-ZA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effectLst/>
                        </a:rPr>
                        <a:t>(</a:t>
                      </a:r>
                      <a:r>
                        <a:rPr lang="en-ZA" sz="1800" dirty="0">
                          <a:effectLst/>
                        </a:rPr>
                        <a:t>ZAR million)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Local content value (ZAR million)</a:t>
                      </a:r>
                      <a:endParaRPr lang="en-ZA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7981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Northern Cape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12 359 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5 837 </a:t>
                      </a:r>
                    </a:p>
                  </a:txBody>
                  <a:tcPr marL="9525" marR="9525" marT="9526" marB="0" anchor="b"/>
                </a:tc>
              </a:tr>
              <a:tr h="297981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Eastern Cape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</a:t>
                      </a:r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</a:t>
                      </a:r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649 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3 171 </a:t>
                      </a:r>
                    </a:p>
                  </a:txBody>
                  <a:tcPr marL="9525" marR="9525" marT="9526" marB="0" anchor="b"/>
                </a:tc>
              </a:tr>
              <a:tr h="297981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Western Cape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</a:t>
                      </a:r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</a:t>
                      </a:r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684 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1 829 </a:t>
                      </a:r>
                    </a:p>
                  </a:txBody>
                  <a:tcPr marL="9525" marR="9525" marT="9526" marB="0" anchor="b"/>
                </a:tc>
              </a:tr>
              <a:tr h="297981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Free State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</a:t>
                      </a:r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2 367 </a:t>
                      </a: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</a:t>
                      </a:r>
                      <a:r>
                        <a:rPr lang="en-Z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950 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</a:tr>
              <a:tr h="297981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28 </a:t>
                      </a:r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059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11 </a:t>
                      </a:r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787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3"/>
          <p:cNvSpPr>
            <a:spLocks noGrp="1"/>
          </p:cNvSpPr>
          <p:nvPr>
            <p:ph type="title"/>
          </p:nvPr>
        </p:nvSpPr>
        <p:spPr>
          <a:xfrm>
            <a:off x="1403648" y="133350"/>
            <a:ext cx="7283152" cy="1016000"/>
          </a:xfrm>
        </p:spPr>
        <p:txBody>
          <a:bodyPr/>
          <a:lstStyle/>
          <a:p>
            <a:pPr marL="342900" indent="-342900"/>
            <a:r>
              <a:rPr lang="en-ZA" sz="3200" dirty="0" smtClean="0">
                <a:latin typeface="Arial" charset="0"/>
                <a:cs typeface="Arial" charset="0"/>
              </a:rPr>
              <a:t>Analysis of MW allocation and remaining MW</a:t>
            </a:r>
            <a:endParaRPr lang="en-US" sz="3200" dirty="0" smtClean="0">
              <a:latin typeface="Arial" charset="0"/>
              <a:cs typeface="Arial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</p:nvPr>
        </p:nvGraphicFramePr>
        <p:xfrm>
          <a:off x="1403648" y="1412777"/>
          <a:ext cx="7586365" cy="4272236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038407"/>
                <a:gridCol w="1341698"/>
                <a:gridCol w="1379871"/>
                <a:gridCol w="1412785"/>
                <a:gridCol w="1413604"/>
              </a:tblGrid>
              <a:tr h="13913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Technology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MW allocation in accordance with the Determination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MW capacity allocated in the First Bid Submission Phase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MW capacity allocated in the Second Bid Submission Phase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MW </a:t>
                      </a:r>
                      <a:r>
                        <a:rPr lang="en-GB" sz="1400" dirty="0" smtClean="0">
                          <a:effectLst/>
                        </a:rPr>
                        <a:t>capacity</a:t>
                      </a:r>
                      <a:r>
                        <a:rPr lang="en-GB" sz="1400" baseline="0" dirty="0" smtClean="0">
                          <a:effectLst/>
                        </a:rPr>
                        <a:t> for</a:t>
                      </a:r>
                      <a:r>
                        <a:rPr lang="en-GB" sz="1400" dirty="0" smtClean="0">
                          <a:effectLst/>
                        </a:rPr>
                        <a:t> allocation in future </a:t>
                      </a:r>
                      <a:r>
                        <a:rPr lang="en-GB" sz="1400" dirty="0">
                          <a:effectLst/>
                        </a:rPr>
                        <a:t>Bid Submission </a:t>
                      </a:r>
                      <a:r>
                        <a:rPr lang="en-GB" sz="1400" dirty="0" smtClean="0">
                          <a:effectLst/>
                        </a:rPr>
                        <a:t>Phases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811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Onshore wind </a:t>
                      </a:r>
                      <a:endParaRPr lang="en-ZA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1 850.0 MW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634.0 MW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400" kern="1200" dirty="0" smtClean="0">
                          <a:effectLst/>
                        </a:rPr>
                        <a:t>562.5 MW </a:t>
                      </a:r>
                      <a:endParaRPr lang="en-ZA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5" marR="68575" marT="36193" marB="36193" anchor="ctr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ZA" sz="1400" kern="1200" dirty="0" smtClean="0">
                          <a:effectLst/>
                        </a:rPr>
                        <a:t>653.5 MW</a:t>
                      </a:r>
                      <a:endParaRPr lang="en-ZA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</a:tr>
              <a:tr h="3811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Solar photovoltaic </a:t>
                      </a:r>
                      <a:endParaRPr lang="en-ZA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1 450.0 MW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631.5 MW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400" kern="1200" dirty="0" smtClean="0">
                          <a:effectLst/>
                        </a:rPr>
                        <a:t>417.1</a:t>
                      </a:r>
                      <a:r>
                        <a:rPr lang="en-ZA" sz="1400" kern="1200" baseline="0" dirty="0" smtClean="0">
                          <a:effectLst/>
                        </a:rPr>
                        <a:t> </a:t>
                      </a:r>
                      <a:r>
                        <a:rPr lang="en-ZA" sz="1400" kern="1200" dirty="0" smtClean="0">
                          <a:effectLst/>
                        </a:rPr>
                        <a:t>MW </a:t>
                      </a:r>
                      <a:endParaRPr lang="en-ZA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5" marR="68575" marT="36193" marB="36193" anchor="ctr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ZA" sz="1400" kern="1200" smtClean="0">
                          <a:effectLst/>
                        </a:rPr>
                        <a:t>401.0 </a:t>
                      </a:r>
                      <a:r>
                        <a:rPr lang="en-ZA" sz="1400" kern="1200" dirty="0" smtClean="0">
                          <a:effectLst/>
                        </a:rPr>
                        <a:t>MW</a:t>
                      </a:r>
                      <a:endParaRPr lang="en-ZA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</a:tr>
              <a:tr h="4638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Concentrated solar power </a:t>
                      </a:r>
                      <a:endParaRPr lang="en-ZA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200.0 MW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150.0 MW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400" kern="1200" dirty="0" smtClean="0">
                          <a:effectLst/>
                        </a:rPr>
                        <a:t>50.0 MW</a:t>
                      </a:r>
                      <a:endParaRPr lang="en-ZA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5" marR="68575" marT="36193" marB="36193" anchor="ctr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ZA" sz="1400" kern="1200" dirty="0" smtClean="0">
                          <a:effectLst/>
                        </a:rPr>
                        <a:t>0.0 MW</a:t>
                      </a:r>
                      <a:endParaRPr lang="en-ZA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</a:tr>
              <a:tr h="3811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Small hydro (≤ 10MW) </a:t>
                      </a:r>
                      <a:endParaRPr lang="en-ZA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75.0 MW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 MW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400" kern="1200" dirty="0" smtClean="0">
                          <a:effectLst/>
                        </a:rPr>
                        <a:t>14.3</a:t>
                      </a:r>
                      <a:r>
                        <a:rPr lang="en-ZA" sz="1400" kern="1200" baseline="0" dirty="0" smtClean="0">
                          <a:effectLst/>
                        </a:rPr>
                        <a:t> MW</a:t>
                      </a:r>
                      <a:endParaRPr lang="en-ZA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5" marR="68575" marT="36193" marB="36193" anchor="ctr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ZA" sz="1400" kern="1200" dirty="0" smtClean="0">
                          <a:effectLst/>
                        </a:rPr>
                        <a:t>60.7 MW</a:t>
                      </a:r>
                      <a:endParaRPr lang="en-ZA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</a:tr>
              <a:tr h="26556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Landfill gas </a:t>
                      </a:r>
                      <a:endParaRPr lang="en-ZA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ZA" sz="1400" dirty="0" smtClean="0">
                          <a:effectLst/>
                        </a:rPr>
                        <a:t>25.0 </a:t>
                      </a:r>
                      <a:r>
                        <a:rPr lang="en-ZA" sz="1400" dirty="0">
                          <a:effectLst/>
                        </a:rPr>
                        <a:t>MW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 MW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 MW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ZA" sz="1400" kern="1200" dirty="0" smtClean="0">
                          <a:effectLst/>
                        </a:rPr>
                        <a:t>25.0 MW</a:t>
                      </a:r>
                      <a:endParaRPr lang="en-ZA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</a:tr>
              <a:tr h="26556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Biomass </a:t>
                      </a:r>
                      <a:endParaRPr lang="en-ZA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12.5 MW</a:t>
                      </a:r>
                      <a:endParaRPr lang="en-ZA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0.0 MW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0.0 MW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ZA" sz="1400" kern="1200" dirty="0" smtClean="0">
                          <a:effectLst/>
                        </a:rPr>
                        <a:t>12.5 MW</a:t>
                      </a:r>
                      <a:endParaRPr lang="en-ZA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</a:tr>
              <a:tr h="26556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Biogas </a:t>
                      </a:r>
                      <a:endParaRPr lang="en-ZA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12.5 MW</a:t>
                      </a:r>
                      <a:endParaRPr lang="en-ZA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0.0 MW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0.0 MW</a:t>
                      </a:r>
                      <a:endParaRPr lang="en-Z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ZA" sz="1400" kern="1200" dirty="0" smtClean="0">
                          <a:effectLst/>
                        </a:rPr>
                        <a:t>12.5 MW</a:t>
                      </a:r>
                      <a:endParaRPr lang="en-ZA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</a:tr>
              <a:tr h="3811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Total </a:t>
                      </a:r>
                      <a:endParaRPr lang="en-ZA" sz="14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ZA" sz="1400" b="1" dirty="0">
                          <a:effectLst/>
                        </a:rPr>
                        <a:t> 3 625.0 MW </a:t>
                      </a:r>
                      <a:endParaRPr lang="en-ZA" sz="14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ZA" sz="1400" b="1" dirty="0">
                          <a:effectLst/>
                        </a:rPr>
                        <a:t> 1 415.5 MW </a:t>
                      </a:r>
                      <a:endParaRPr lang="en-ZA" sz="14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ZA" sz="1400" b="1" kern="1200" dirty="0" smtClean="0">
                          <a:effectLst/>
                        </a:rPr>
                        <a:t>1 043.9 MW</a:t>
                      </a:r>
                      <a:endParaRPr lang="en-ZA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7" marR="68577" marT="36189" marB="36189" anchor="ctr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en-ZA" sz="1400" b="1" kern="1200" dirty="0" smtClean="0">
                          <a:effectLst/>
                        </a:rPr>
                        <a:t>1 165.6 MW</a:t>
                      </a:r>
                      <a:endParaRPr lang="en-ZA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4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403648" y="0"/>
            <a:ext cx="7283152" cy="1143000"/>
          </a:xfrm>
        </p:spPr>
        <p:txBody>
          <a:bodyPr/>
          <a:lstStyle/>
          <a:p>
            <a:r>
              <a:rPr lang="en-ZA" sz="3600" dirty="0" smtClean="0">
                <a:latin typeface="Arial" charset="0"/>
                <a:cs typeface="Arial" charset="0"/>
              </a:rPr>
              <a:t>Preferred Bidders</a:t>
            </a:r>
            <a:br>
              <a:rPr lang="en-ZA" sz="3600" dirty="0" smtClean="0">
                <a:latin typeface="Arial" charset="0"/>
                <a:cs typeface="Arial" charset="0"/>
              </a:rPr>
            </a:br>
            <a:r>
              <a:rPr lang="en-ZA" sz="3600" dirty="0" smtClean="0">
                <a:latin typeface="Arial" charset="0"/>
                <a:cs typeface="Arial" charset="0"/>
              </a:rPr>
              <a:t>Geographic Distribution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2F6C7-9EEC-4EBE-8680-E96A178877F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2" cstate="print"/>
          <a:srcRect l="5235" r="24084" b="8328"/>
          <a:stretch>
            <a:fillRect/>
          </a:stretch>
        </p:blipFill>
        <p:spPr bwMode="auto">
          <a:xfrm>
            <a:off x="1547664" y="1268760"/>
            <a:ext cx="6840760" cy="4708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225675"/>
            <a:ext cx="7772400" cy="1362075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THANK YOU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779AE5-97A5-4021-A8B7-38C7BEA2BD81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562600" y="3276600"/>
            <a:ext cx="1219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95536" y="1700808"/>
            <a:ext cx="4040188" cy="3951288"/>
          </a:xfrm>
        </p:spPr>
        <p:txBody>
          <a:bodyPr>
            <a:normAutofit/>
          </a:bodyPr>
          <a:lstStyle/>
          <a:p>
            <a:pPr>
              <a:defRPr/>
            </a:pPr>
            <a:endParaRPr lang="en-US" dirty="0" smtClean="0"/>
          </a:p>
          <a:p>
            <a:pPr lvl="1">
              <a:buFont typeface="Arial" charset="0"/>
              <a:buNone/>
              <a:defRPr/>
            </a:pPr>
            <a:endParaRPr lang="en-US" dirty="0" smtClean="0"/>
          </a:p>
          <a:p>
            <a:pPr lvl="1">
              <a:defRPr/>
            </a:pP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1403648" y="990600"/>
            <a:ext cx="7326301" cy="639762"/>
          </a:xfrm>
        </p:spPr>
        <p:txBody>
          <a:bodyPr/>
          <a:lstStyle/>
          <a:p>
            <a:r>
              <a:rPr lang="en-US" dirty="0" smtClean="0"/>
              <a:t>Procurement documents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</p:nvPr>
        </p:nvGraphicFramePr>
        <p:xfrm>
          <a:off x="1403648" y="1752600"/>
          <a:ext cx="7326014" cy="3692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3"/>
          <p:cNvSpPr txBox="1">
            <a:spLocks/>
          </p:cNvSpPr>
          <p:nvPr/>
        </p:nvSpPr>
        <p:spPr>
          <a:xfrm>
            <a:off x="1403648" y="0"/>
            <a:ext cx="75117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Arial" charset="0"/>
                <a:ea typeface="+mj-ea"/>
                <a:cs typeface="Arial" charset="0"/>
              </a:rPr>
              <a:t>Procurement Process Background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10" name="Right Brace 9"/>
          <p:cNvSpPr/>
          <p:nvPr/>
        </p:nvSpPr>
        <p:spPr>
          <a:xfrm>
            <a:off x="5029200" y="3276600"/>
            <a:ext cx="457200" cy="83820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562600" y="3276600"/>
            <a:ext cx="12192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To be concluded in Phase 2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 smtClean="0"/>
          </a:p>
          <a:p>
            <a:pPr lvl="1">
              <a:buFont typeface="Arial" charset="0"/>
              <a:buNone/>
              <a:defRPr/>
            </a:pPr>
            <a:endParaRPr lang="en-US" dirty="0" smtClean="0"/>
          </a:p>
          <a:p>
            <a:pPr lvl="1">
              <a:defRPr/>
            </a:pPr>
            <a:endParaRPr lang="en-US" dirty="0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6858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charset="0"/>
                <a:ea typeface="+mj-ea"/>
                <a:cs typeface="Arial" charset="0"/>
              </a:rPr>
              <a:t>Contractual Arrangement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  <p:graphicFrame>
        <p:nvGraphicFramePr>
          <p:cNvPr id="14" name="Diagram 13"/>
          <p:cNvGraphicFramePr/>
          <p:nvPr/>
        </p:nvGraphicFramePr>
        <p:xfrm>
          <a:off x="1547664" y="105273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635896" y="5229200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Government  Framework Support  Agreement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 rot="14486671">
            <a:off x="5203426" y="2794211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Implementation Agreement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 rot="18013616">
            <a:off x="2056477" y="2858169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Power Purchase Agreement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 smtClean="0"/>
          </a:p>
          <a:p>
            <a:pPr lvl="1">
              <a:buFont typeface="Arial" charset="0"/>
              <a:buNone/>
              <a:defRPr/>
            </a:pPr>
            <a:endParaRPr lang="en-US" dirty="0" smtClean="0"/>
          </a:p>
          <a:p>
            <a:pPr lvl="1">
              <a:defRPr/>
            </a:pP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1331640" y="1417638"/>
            <a:ext cx="7355160" cy="427186"/>
          </a:xfrm>
        </p:spPr>
        <p:txBody>
          <a:bodyPr/>
          <a:lstStyle/>
          <a:p>
            <a:r>
              <a:rPr lang="en-US" dirty="0" smtClean="0"/>
              <a:t>Request for Proposal (RFP)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quarter" idx="4"/>
          </p:nvPr>
        </p:nvGraphicFramePr>
        <p:xfrm>
          <a:off x="1403648" y="1295400"/>
          <a:ext cx="7402214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3"/>
          <p:cNvSpPr txBox="1">
            <a:spLocks/>
          </p:cNvSpPr>
          <p:nvPr/>
        </p:nvSpPr>
        <p:spPr>
          <a:xfrm>
            <a:off x="1331640" y="228600"/>
            <a:ext cx="76599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Arial" charset="0"/>
                <a:ea typeface="+mj-ea"/>
                <a:cs typeface="Arial" charset="0"/>
              </a:rPr>
              <a:t>Procurement Process Background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88641"/>
            <a:ext cx="7772400" cy="1008112"/>
          </a:xfrm>
        </p:spPr>
        <p:txBody>
          <a:bodyPr/>
          <a:lstStyle/>
          <a:p>
            <a:pPr algn="ctr">
              <a:defRPr/>
            </a:pPr>
            <a:r>
              <a:rPr lang="en-ZA" sz="3200" dirty="0" smtClean="0"/>
              <a:t>Part c evaluation</a:t>
            </a:r>
            <a:endParaRPr lang="en-ZA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8745C-701E-401C-B448-8C68D54DA06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1524000" y="1397000"/>
          <a:ext cx="636036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563888" y="4221088"/>
            <a:ext cx="16561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/>
              <a:t>Job creation </a:t>
            </a:r>
          </a:p>
          <a:p>
            <a:pPr lvl="0"/>
            <a:r>
              <a:rPr lang="en-US" sz="1400" dirty="0" smtClean="0"/>
              <a:t>Socio Economic </a:t>
            </a:r>
          </a:p>
          <a:p>
            <a:pPr lvl="0"/>
            <a:r>
              <a:rPr lang="en-US" sz="1400" dirty="0" smtClean="0"/>
              <a:t> Local content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44208" y="1772816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Project cost</a:t>
            </a:r>
          </a:p>
          <a:p>
            <a:r>
              <a:rPr lang="en-US" dirty="0" smtClean="0"/>
              <a:t>Rand/MW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7" y="2225675"/>
            <a:ext cx="7091065" cy="1362075"/>
          </a:xfrm>
        </p:spPr>
        <p:txBody>
          <a:bodyPr/>
          <a:lstStyle/>
          <a:p>
            <a:pPr algn="ctr">
              <a:defRPr/>
            </a:pPr>
            <a:r>
              <a:rPr lang="en-US" sz="3200" dirty="0" smtClean="0"/>
              <a:t>Overview of evaluation process</a:t>
            </a:r>
            <a:endParaRPr lang="en-ZA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8745C-701E-401C-B448-8C68D54DA06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395908" y="762000"/>
            <a:ext cx="4040188" cy="639762"/>
          </a:xfrm>
        </p:spPr>
        <p:txBody>
          <a:bodyPr/>
          <a:lstStyle/>
          <a:p>
            <a:r>
              <a:rPr lang="en-US" sz="2000" dirty="0" smtClean="0"/>
              <a:t>Evaluation team:</a:t>
            </a:r>
            <a:endParaRPr lang="en-US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403648" y="1556792"/>
            <a:ext cx="4040188" cy="4114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sz="2400" dirty="0" smtClean="0"/>
              <a:t>International reviewers</a:t>
            </a:r>
          </a:p>
          <a:p>
            <a:pPr lvl="2">
              <a:defRPr/>
            </a:pPr>
            <a:r>
              <a:rPr lang="en-US" sz="1600" dirty="0" smtClean="0"/>
              <a:t>Legal review – </a:t>
            </a:r>
            <a:r>
              <a:rPr lang="en-US" sz="1600" dirty="0" err="1" smtClean="0"/>
              <a:t>Linklaters</a:t>
            </a:r>
            <a:r>
              <a:rPr lang="en-US" sz="1600" dirty="0" smtClean="0"/>
              <a:t> (UK)</a:t>
            </a:r>
          </a:p>
          <a:p>
            <a:pPr lvl="2">
              <a:defRPr/>
            </a:pPr>
            <a:r>
              <a:rPr lang="en-US" sz="1600" dirty="0" smtClean="0"/>
              <a:t>Technical review –  Blueprint consult </a:t>
            </a:r>
          </a:p>
          <a:p>
            <a:pPr lvl="2">
              <a:defRPr/>
            </a:pPr>
            <a:r>
              <a:rPr lang="en-US" sz="1600" dirty="0" smtClean="0"/>
              <a:t>Financial review – cross-moderation between the two Financial Advisory firms</a:t>
            </a:r>
          </a:p>
          <a:p>
            <a:pPr lvl="2">
              <a:defRPr/>
            </a:pPr>
            <a:r>
              <a:rPr lang="en-US" sz="1600" dirty="0" smtClean="0"/>
              <a:t>Governance review – Ernst &amp; Young</a:t>
            </a:r>
          </a:p>
          <a:p>
            <a:pPr lvl="2">
              <a:defRPr/>
            </a:pPr>
            <a:endParaRPr lang="en-US" sz="1600" dirty="0" smtClean="0"/>
          </a:p>
          <a:p>
            <a:pPr>
              <a:defRPr/>
            </a:pPr>
            <a:r>
              <a:rPr lang="en-US" sz="2400" dirty="0" smtClean="0"/>
              <a:t>Legal evaluation team</a:t>
            </a:r>
          </a:p>
          <a:p>
            <a:pPr lvl="2">
              <a:defRPr/>
            </a:pPr>
            <a:r>
              <a:rPr lang="en-US" sz="1600" dirty="0" smtClean="0"/>
              <a:t>Bowman Gilfillan</a:t>
            </a:r>
          </a:p>
          <a:p>
            <a:pPr lvl="2">
              <a:defRPr/>
            </a:pPr>
            <a:r>
              <a:rPr lang="en-US" sz="1600" dirty="0" smtClean="0"/>
              <a:t>Edward Nathan </a:t>
            </a:r>
            <a:r>
              <a:rPr lang="en-US" sz="1600" dirty="0" err="1" smtClean="0"/>
              <a:t>Sonneberg</a:t>
            </a:r>
            <a:endParaRPr lang="en-US" sz="1600" dirty="0" smtClean="0"/>
          </a:p>
          <a:p>
            <a:pPr lvl="2">
              <a:defRPr/>
            </a:pPr>
            <a:r>
              <a:rPr lang="en-US" sz="1600" dirty="0" smtClean="0"/>
              <a:t>Ledwaba </a:t>
            </a:r>
            <a:r>
              <a:rPr lang="en-US" sz="1600" dirty="0" err="1" smtClean="0"/>
              <a:t>Mazwai</a:t>
            </a:r>
            <a:endParaRPr lang="en-US" sz="1600" dirty="0" smtClean="0"/>
          </a:p>
          <a:p>
            <a:pPr lvl="2">
              <a:defRPr/>
            </a:pPr>
            <a:r>
              <a:rPr lang="en-US" sz="1600" dirty="0" smtClean="0"/>
              <a:t>Webber </a:t>
            </a:r>
            <a:r>
              <a:rPr lang="en-US" sz="1600" dirty="0" err="1" smtClean="0"/>
              <a:t>Wentzel</a:t>
            </a:r>
            <a:endParaRPr lang="en-US" sz="1600" dirty="0" smtClean="0"/>
          </a:p>
          <a:p>
            <a:pPr lvl="2">
              <a:defRPr/>
            </a:pPr>
            <a:r>
              <a:rPr lang="en-US" sz="1600" dirty="0" smtClean="0"/>
              <a:t>BKS</a:t>
            </a:r>
          </a:p>
          <a:p>
            <a:pPr lvl="2">
              <a:defRPr/>
            </a:pPr>
            <a:endParaRPr lang="en-US" sz="1600" dirty="0" smtClean="0"/>
          </a:p>
          <a:p>
            <a:pPr>
              <a:defRPr/>
            </a:pPr>
            <a:r>
              <a:rPr lang="en-US" sz="2400" dirty="0" smtClean="0"/>
              <a:t>Technical evaluation team</a:t>
            </a:r>
          </a:p>
          <a:p>
            <a:pPr lvl="2">
              <a:defRPr/>
            </a:pPr>
            <a:r>
              <a:rPr lang="en-US" sz="1600" dirty="0" smtClean="0"/>
              <a:t>Matt Macdonald</a:t>
            </a:r>
          </a:p>
          <a:p>
            <a:pPr lvl="2">
              <a:defRPr/>
            </a:pPr>
            <a:endParaRPr lang="en-US" sz="1600" dirty="0" smtClean="0"/>
          </a:p>
          <a:p>
            <a:pPr>
              <a:defRPr/>
            </a:pPr>
            <a:r>
              <a:rPr lang="en-US" sz="2400" dirty="0" smtClean="0"/>
              <a:t>Financial evaluation team</a:t>
            </a:r>
          </a:p>
          <a:p>
            <a:pPr lvl="2">
              <a:defRPr/>
            </a:pPr>
            <a:r>
              <a:rPr lang="en-US" sz="1600" dirty="0" smtClean="0"/>
              <a:t>Ernst &amp; Young</a:t>
            </a:r>
          </a:p>
          <a:p>
            <a:pPr lvl="2">
              <a:defRPr/>
            </a:pPr>
            <a:r>
              <a:rPr lang="en-US" sz="1600" dirty="0" smtClean="0"/>
              <a:t>PWC</a:t>
            </a:r>
          </a:p>
          <a:p>
            <a:pPr lvl="1">
              <a:buFont typeface="Arial" charset="0"/>
              <a:buNone/>
              <a:defRPr/>
            </a:pPr>
            <a:endParaRPr lang="en-US" sz="2000" dirty="0" smtClean="0"/>
          </a:p>
          <a:p>
            <a:pPr lvl="1">
              <a:defRPr/>
            </a:pPr>
            <a:endParaRPr lang="en-US" sz="2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5257801" y="762000"/>
            <a:ext cx="3634680" cy="639762"/>
          </a:xfrm>
        </p:spPr>
        <p:txBody>
          <a:bodyPr/>
          <a:lstStyle/>
          <a:p>
            <a:r>
              <a:rPr lang="en-US" sz="2000" dirty="0" smtClean="0"/>
              <a:t>Evaluation Streams:</a:t>
            </a:r>
            <a:endParaRPr lang="en-US" sz="20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5508104" y="1556792"/>
            <a:ext cx="3283024" cy="4114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sz="1800" dirty="0" smtClean="0"/>
              <a:t>Legal Environment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smtClean="0"/>
              <a:t>Environmental Authorization</a:t>
            </a:r>
          </a:p>
          <a:p>
            <a:r>
              <a:rPr lang="en-US" sz="1800" dirty="0" smtClean="0"/>
              <a:t>Legal Land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smtClean="0"/>
              <a:t>Land right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err="1" smtClean="0"/>
              <a:t>Notarial</a:t>
            </a:r>
            <a:r>
              <a:rPr lang="en-US" sz="1100" dirty="0" smtClean="0"/>
              <a:t> lease registration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smtClean="0"/>
              <a:t>Proof of land use application</a:t>
            </a:r>
          </a:p>
          <a:p>
            <a:r>
              <a:rPr lang="en-US" sz="1800" dirty="0" smtClean="0"/>
              <a:t>Legal Commercial</a:t>
            </a:r>
          </a:p>
          <a:p>
            <a:pPr lvl="2"/>
            <a:r>
              <a:rPr lang="en-US" sz="1200" dirty="0" smtClean="0"/>
              <a:t>Acceptance of the PPA</a:t>
            </a:r>
          </a:p>
          <a:p>
            <a:pPr lvl="2"/>
            <a:r>
              <a:rPr lang="en-US" sz="1200" dirty="0" smtClean="0"/>
              <a:t>Project structure</a:t>
            </a:r>
          </a:p>
          <a:p>
            <a:r>
              <a:rPr lang="en-US" sz="1800" dirty="0" smtClean="0"/>
              <a:t>Economic Development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smtClean="0"/>
              <a:t>Contributor status level 5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smtClean="0"/>
              <a:t>Compliance with threshold</a:t>
            </a:r>
          </a:p>
          <a:p>
            <a:r>
              <a:rPr lang="en-US" sz="1800" dirty="0" smtClean="0"/>
              <a:t>Financial</a:t>
            </a:r>
          </a:p>
          <a:p>
            <a:pPr lvl="2"/>
            <a:r>
              <a:rPr lang="en-US" sz="1200" dirty="0" smtClean="0"/>
              <a:t>Full and partial price indexation</a:t>
            </a:r>
          </a:p>
          <a:p>
            <a:r>
              <a:rPr lang="en-US" sz="1800" dirty="0" smtClean="0"/>
              <a:t>Technical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smtClean="0"/>
              <a:t>Eligibility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100" dirty="0" smtClean="0"/>
              <a:t>Energy resource</a:t>
            </a:r>
          </a:p>
          <a:p>
            <a:pPr lvl="2">
              <a:lnSpc>
                <a:spcPct val="80000"/>
              </a:lnSpc>
              <a:defRPr/>
            </a:pPr>
            <a:endParaRPr lang="en-US" sz="1100" dirty="0" smtClean="0"/>
          </a:p>
          <a:p>
            <a:pPr lvl="2">
              <a:lnSpc>
                <a:spcPct val="80000"/>
              </a:lnSpc>
              <a:buNone/>
              <a:defRPr/>
            </a:pPr>
            <a:endParaRPr lang="en-US" sz="1100" dirty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066800" y="-18256"/>
            <a:ext cx="8229600" cy="926976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3200" b="1" dirty="0" smtClean="0">
                <a:latin typeface="Arial" charset="0"/>
                <a:cs typeface="Arial" charset="0"/>
              </a:rPr>
              <a:t>Evaluation Composition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225675"/>
            <a:ext cx="7772400" cy="1362075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PREFERRED BIDDERS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B4F9BC-AE0A-4A3F-82D2-03DC9F3FDF1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3736</TotalTime>
  <Words>1131</Words>
  <Application>Microsoft Office PowerPoint</Application>
  <PresentationFormat>On-screen Show (4:3)</PresentationFormat>
  <Paragraphs>437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1_Default Design</vt:lpstr>
      <vt:lpstr>Slide 1</vt:lpstr>
      <vt:lpstr>Introduction</vt:lpstr>
      <vt:lpstr>Slide 3</vt:lpstr>
      <vt:lpstr>Slide 4</vt:lpstr>
      <vt:lpstr>Slide 5</vt:lpstr>
      <vt:lpstr>Part c evaluation</vt:lpstr>
      <vt:lpstr>Overview of evaluation process</vt:lpstr>
      <vt:lpstr>Evaluation Composition</vt:lpstr>
      <vt:lpstr>PREFERRED BIDDERS</vt:lpstr>
      <vt:lpstr>Preferred Bidders Summary</vt:lpstr>
      <vt:lpstr>Preferred Bidders Solar Photovoltaic</vt:lpstr>
      <vt:lpstr>Preferred Bidders Salient Terms Solar Photovoltaic</vt:lpstr>
      <vt:lpstr>Preferred Bidders Wind</vt:lpstr>
      <vt:lpstr>Preferred Bidders Salient Terms Wind</vt:lpstr>
      <vt:lpstr>Preferred Bidders  Small Hydro</vt:lpstr>
      <vt:lpstr>Preferred Bidders Salient Terms Small Hydro</vt:lpstr>
      <vt:lpstr>Preferred Bidder  Concentrated Solar Power</vt:lpstr>
      <vt:lpstr>Preferred Bidder Salient Terms Concentrated Solar Power</vt:lpstr>
      <vt:lpstr>Preferred Bidders Job creation per Province</vt:lpstr>
      <vt:lpstr>Preferred Bidders Investment per Province</vt:lpstr>
      <vt:lpstr>Analysis of MW allocation and remaining MW</vt:lpstr>
      <vt:lpstr>Preferred Bidders Geographic Distribution</vt:lpstr>
      <vt:lpstr>THANK YOU</vt:lpstr>
    </vt:vector>
  </TitlesOfParts>
  <Company>DME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Department of Minerals and Energy</dc:creator>
  <cp:lastModifiedBy>maduna.Ngobeni</cp:lastModifiedBy>
  <cp:revision>276</cp:revision>
  <dcterms:created xsi:type="dcterms:W3CDTF">2006-03-23T08:25:32Z</dcterms:created>
  <dcterms:modified xsi:type="dcterms:W3CDTF">2012-05-29T11:28:43Z</dcterms:modified>
</cp:coreProperties>
</file>