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3" d="100"/>
          <a:sy n="43" d="100"/>
        </p:scale>
        <p:origin x="-127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ZA"/>
          </a:p>
        </p:txBody>
      </p:sp>
      <p:sp>
        <p:nvSpPr>
          <p:cNvPr id="4" name="Date Placeholder 3"/>
          <p:cNvSpPr>
            <a:spLocks noGrp="1"/>
          </p:cNvSpPr>
          <p:nvPr>
            <p:ph type="dt" sz="half" idx="10"/>
          </p:nvPr>
        </p:nvSpPr>
        <p:spPr/>
        <p:txBody>
          <a:bodyPr/>
          <a:lstStyle/>
          <a:p>
            <a:fld id="{5ADA3BEF-E0B2-42BA-8D00-7D7AC3775A83}" type="datetimeFigureOut">
              <a:rPr lang="en-ZA" smtClean="0"/>
              <a:pPr/>
              <a:t>2012/01/10</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0F1A157A-B1F4-4143-84C1-F44967D1E648}" type="slidenum">
              <a:rPr lang="en-ZA" smtClean="0"/>
              <a:pPr/>
              <a:t>‹#›</a:t>
            </a:fld>
            <a:endParaRPr lang="en-Z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5ADA3BEF-E0B2-42BA-8D00-7D7AC3775A83}" type="datetimeFigureOut">
              <a:rPr lang="en-ZA" smtClean="0"/>
              <a:pPr/>
              <a:t>2012/01/10</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0F1A157A-B1F4-4143-84C1-F44967D1E648}" type="slidenum">
              <a:rPr lang="en-ZA" smtClean="0"/>
              <a:pPr/>
              <a:t>‹#›</a:t>
            </a:fld>
            <a:endParaRPr lang="en-Z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DA3BEF-E0B2-42BA-8D00-7D7AC3775A83}" type="datetimeFigureOut">
              <a:rPr lang="en-ZA" smtClean="0"/>
              <a:pPr/>
              <a:t>2012/01/10</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0F1A157A-B1F4-4143-84C1-F44967D1E648}" type="slidenum">
              <a:rPr lang="en-ZA" smtClean="0"/>
              <a:pPr/>
              <a:t>‹#›</a:t>
            </a:fld>
            <a:endParaRPr lang="en-Z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p>
            <a:fld id="{5ADA3BEF-E0B2-42BA-8D00-7D7AC3775A83}" type="datetimeFigureOut">
              <a:rPr lang="en-ZA" smtClean="0"/>
              <a:pPr/>
              <a:t>2012/01/10</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0F1A157A-B1F4-4143-84C1-F44967D1E648}" type="slidenum">
              <a:rPr lang="en-ZA" smtClean="0"/>
              <a:pPr/>
              <a:t>‹#›</a:t>
            </a:fld>
            <a:endParaRPr lang="en-Z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p>
            <a:fld id="{5ADA3BEF-E0B2-42BA-8D00-7D7AC3775A83}" type="datetimeFigureOut">
              <a:rPr lang="en-ZA" smtClean="0"/>
              <a:pPr/>
              <a:t>2012/01/10</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0F1A157A-B1F4-4143-84C1-F44967D1E648}" type="slidenum">
              <a:rPr lang="en-ZA" smtClean="0"/>
              <a:pPr/>
              <a:t>‹#›</a:t>
            </a:fld>
            <a:endParaRPr lang="en-Z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Date Placeholder 2"/>
          <p:cNvSpPr>
            <a:spLocks noGrp="1"/>
          </p:cNvSpPr>
          <p:nvPr>
            <p:ph type="dt" sz="half" idx="10"/>
          </p:nvPr>
        </p:nvSpPr>
        <p:spPr/>
        <p:txBody>
          <a:bodyPr/>
          <a:lstStyle/>
          <a:p>
            <a:fld id="{5ADA3BEF-E0B2-42BA-8D00-7D7AC3775A83}" type="datetimeFigureOut">
              <a:rPr lang="en-ZA" smtClean="0"/>
              <a:pPr/>
              <a:t>2012/01/10</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0F1A157A-B1F4-4143-84C1-F44967D1E648}" type="slidenum">
              <a:rPr lang="en-ZA" smtClean="0"/>
              <a:pPr/>
              <a:t>‹#›</a:t>
            </a:fld>
            <a:endParaRPr lang="en-Z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DA3BEF-E0B2-42BA-8D00-7D7AC3775A83}" type="datetimeFigureOut">
              <a:rPr lang="en-ZA" smtClean="0"/>
              <a:pPr/>
              <a:t>2012/01/10</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0F1A157A-B1F4-4143-84C1-F44967D1E648}" type="slidenum">
              <a:rPr lang="en-ZA" smtClean="0"/>
              <a:pPr/>
              <a:t>‹#›</a:t>
            </a:fld>
            <a:endParaRPr lang="en-Z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DA3BEF-E0B2-42BA-8D00-7D7AC3775A83}" type="datetimeFigureOut">
              <a:rPr lang="en-ZA" smtClean="0"/>
              <a:pPr/>
              <a:t>2012/01/10</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0F1A157A-B1F4-4143-84C1-F44967D1E648}" type="slidenum">
              <a:rPr lang="en-ZA" smtClean="0"/>
              <a:pPr/>
              <a:t>‹#›</a:t>
            </a:fld>
            <a:endParaRPr lang="en-Z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DA3BEF-E0B2-42BA-8D00-7D7AC3775A83}" type="datetimeFigureOut">
              <a:rPr lang="en-ZA" smtClean="0"/>
              <a:pPr/>
              <a:t>2012/01/10</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0F1A157A-B1F4-4143-84C1-F44967D1E648}" type="slidenum">
              <a:rPr lang="en-ZA" smtClean="0"/>
              <a:pPr/>
              <a:t>‹#›</a:t>
            </a:fld>
            <a:endParaRPr lang="en-Z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5ADA3BEF-E0B2-42BA-8D00-7D7AC3775A83}" type="datetimeFigureOut">
              <a:rPr lang="en-ZA" smtClean="0"/>
              <a:pPr/>
              <a:t>2012/01/10</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0F1A157A-B1F4-4143-84C1-F44967D1E648}" type="slidenum">
              <a:rPr lang="en-ZA" smtClean="0"/>
              <a:pPr/>
              <a:t>‹#›</a:t>
            </a:fld>
            <a:endParaRPr lang="en-Z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5ADA3BEF-E0B2-42BA-8D00-7D7AC3775A83}" type="datetimeFigureOut">
              <a:rPr lang="en-ZA" smtClean="0"/>
              <a:pPr/>
              <a:t>2012/01/10</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0F1A157A-B1F4-4143-84C1-F44967D1E648}" type="slidenum">
              <a:rPr lang="en-ZA" smtClean="0"/>
              <a:pPr/>
              <a:t>‹#›</a:t>
            </a:fld>
            <a:endParaRPr lang="en-Z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DA3BEF-E0B2-42BA-8D00-7D7AC3775A83}" type="datetimeFigureOut">
              <a:rPr lang="en-ZA" smtClean="0"/>
              <a:pPr/>
              <a:t>2012/01/10</a:t>
            </a:fld>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1A157A-B1F4-4143-84C1-F44967D1E648}" type="slidenum">
              <a:rPr lang="en-ZA" smtClean="0"/>
              <a:pPr/>
              <a:t>‹#›</a:t>
            </a:fld>
            <a:endParaRPr lang="en-Z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asadata.csir.co.za/wasa1/WASAData" TargetMode="External"/><Relationship Id="rId2" Type="http://schemas.openxmlformats.org/officeDocument/2006/relationships/hyperlink" Target="http://www.wasa.csir.co.za/"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692696"/>
            <a:ext cx="7772400" cy="3960439"/>
          </a:xfrm>
        </p:spPr>
        <p:txBody>
          <a:bodyPr/>
          <a:lstStyle/>
          <a:p>
            <a:endParaRPr lang="en-ZA" dirty="0"/>
          </a:p>
        </p:txBody>
      </p:sp>
      <p:sp>
        <p:nvSpPr>
          <p:cNvPr id="3" name="Subtitle 2"/>
          <p:cNvSpPr>
            <a:spLocks noGrp="1"/>
          </p:cNvSpPr>
          <p:nvPr>
            <p:ph type="subTitle" idx="1"/>
          </p:nvPr>
        </p:nvSpPr>
        <p:spPr>
          <a:xfrm>
            <a:off x="1371600" y="4797152"/>
            <a:ext cx="6400800" cy="1368152"/>
          </a:xfrm>
        </p:spPr>
        <p:txBody>
          <a:bodyPr/>
          <a:lstStyle/>
          <a:p>
            <a:r>
              <a:rPr lang="en-ZA" dirty="0" smtClean="0"/>
              <a:t>2</a:t>
            </a:r>
            <a:r>
              <a:rPr lang="en-ZA" baseline="30000" dirty="0" smtClean="0"/>
              <a:t>nd</a:t>
            </a:r>
            <a:r>
              <a:rPr lang="en-ZA" dirty="0" smtClean="0"/>
              <a:t> Wind Seminar</a:t>
            </a:r>
          </a:p>
          <a:p>
            <a:r>
              <a:rPr lang="en-ZA" dirty="0" smtClean="0"/>
              <a:t>28 </a:t>
            </a:r>
            <a:r>
              <a:rPr lang="en-ZA" dirty="0"/>
              <a:t>S</a:t>
            </a:r>
            <a:r>
              <a:rPr lang="en-ZA" dirty="0" smtClean="0"/>
              <a:t>eptember 2010</a:t>
            </a:r>
          </a:p>
          <a:p>
            <a:endParaRPr lang="en-ZA" dirty="0"/>
          </a:p>
        </p:txBody>
      </p:sp>
      <p:pic>
        <p:nvPicPr>
          <p:cNvPr id="1026" name="Picture 2" descr="C:\Users\thembakazim\AppData\Local\Microsoft\Windows\Temporary Internet Files\Content.Outlook\48P8OQ0K\WASALogoV6 (2).png"/>
          <p:cNvPicPr>
            <a:picLocks noChangeAspect="1" noChangeArrowheads="1"/>
          </p:cNvPicPr>
          <p:nvPr/>
        </p:nvPicPr>
        <p:blipFill>
          <a:blip r:embed="rId2" cstate="print"/>
          <a:srcRect/>
          <a:stretch>
            <a:fillRect/>
          </a:stretch>
        </p:blipFill>
        <p:spPr bwMode="auto">
          <a:xfrm>
            <a:off x="1115616" y="692696"/>
            <a:ext cx="6984776" cy="36004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ZA" sz="3600" dirty="0" smtClean="0"/>
              <a:t>Project</a:t>
            </a:r>
            <a:endParaRPr lang="en-ZA" sz="3600" dirty="0"/>
          </a:p>
        </p:txBody>
      </p:sp>
      <p:sp>
        <p:nvSpPr>
          <p:cNvPr id="3" name="Content Placeholder 2"/>
          <p:cNvSpPr>
            <a:spLocks noGrp="1"/>
          </p:cNvSpPr>
          <p:nvPr>
            <p:ph idx="1"/>
          </p:nvPr>
        </p:nvSpPr>
        <p:spPr/>
        <p:txBody>
          <a:bodyPr>
            <a:normAutofit fontScale="92500" lnSpcReduction="10000"/>
          </a:bodyPr>
          <a:lstStyle/>
          <a:p>
            <a:pPr>
              <a:buNone/>
            </a:pPr>
            <a:r>
              <a:rPr lang="en-GB" dirty="0" smtClean="0"/>
              <a:t>    The </a:t>
            </a:r>
            <a:r>
              <a:rPr lang="en-GB" dirty="0"/>
              <a:t>Wind Atlas for South Africa project is an initiative </a:t>
            </a:r>
            <a:r>
              <a:rPr lang="en-GB" dirty="0" smtClean="0"/>
              <a:t>of the </a:t>
            </a:r>
            <a:r>
              <a:rPr lang="en-GB" dirty="0"/>
              <a:t>South African Government - Department of Minerals and Energy (now DoE) and the project is co-funded by</a:t>
            </a:r>
            <a:endParaRPr lang="en-ZA" dirty="0"/>
          </a:p>
          <a:p>
            <a:pPr lvl="1"/>
            <a:r>
              <a:rPr lang="en-GB" dirty="0"/>
              <a:t>the UNDP-GEF through the South African Wind Energy Programme (SAWEP), and </a:t>
            </a:r>
            <a:endParaRPr lang="en-ZA" dirty="0"/>
          </a:p>
          <a:p>
            <a:pPr lvl="1"/>
            <a:r>
              <a:rPr lang="en-GB" dirty="0"/>
              <a:t>the Royal Danish Embassy</a:t>
            </a:r>
            <a:endParaRPr lang="en-ZA" dirty="0"/>
          </a:p>
          <a:p>
            <a:pPr lvl="1"/>
            <a:r>
              <a:rPr lang="en-GB" dirty="0"/>
              <a:t>South African National Energy Research Institute (SANERI) is the Executing Partner coordinating and contracting contributions from the implementing partners: CSIR, UCT, SAWS, and </a:t>
            </a:r>
            <a:r>
              <a:rPr lang="en-GB" dirty="0" err="1"/>
              <a:t>Risø</a:t>
            </a:r>
            <a:r>
              <a:rPr lang="en-GB" dirty="0"/>
              <a:t> DTU. </a:t>
            </a:r>
            <a:endParaRPr lang="en-ZA" dirty="0"/>
          </a:p>
        </p:txBody>
      </p:sp>
      <p:pic>
        <p:nvPicPr>
          <p:cNvPr id="2050" name="Picture 2" descr="C:\Users\thembakazim\AppData\Local\Microsoft\Windows\Temporary Internet Files\Content.Outlook\48P8OQ0K\WASALogoV6 (2).png"/>
          <p:cNvPicPr>
            <a:picLocks noChangeAspect="1" noChangeArrowheads="1"/>
          </p:cNvPicPr>
          <p:nvPr/>
        </p:nvPicPr>
        <p:blipFill>
          <a:blip r:embed="rId2" cstate="print"/>
          <a:srcRect/>
          <a:stretch>
            <a:fillRect/>
          </a:stretch>
        </p:blipFill>
        <p:spPr bwMode="auto">
          <a:xfrm>
            <a:off x="6802902" y="188640"/>
            <a:ext cx="1873554" cy="1224136"/>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ZA" sz="4000" dirty="0" smtClean="0"/>
              <a:t>Project</a:t>
            </a:r>
            <a:r>
              <a:rPr lang="en-ZA" dirty="0" smtClean="0"/>
              <a:t> objective</a:t>
            </a:r>
            <a:endParaRPr lang="en-ZA" dirty="0"/>
          </a:p>
        </p:txBody>
      </p:sp>
      <p:sp>
        <p:nvSpPr>
          <p:cNvPr id="3" name="Content Placeholder 2"/>
          <p:cNvSpPr>
            <a:spLocks noGrp="1"/>
          </p:cNvSpPr>
          <p:nvPr>
            <p:ph idx="1"/>
          </p:nvPr>
        </p:nvSpPr>
        <p:spPr>
          <a:xfrm>
            <a:off x="457200" y="1412776"/>
            <a:ext cx="8229600" cy="5328592"/>
          </a:xfrm>
        </p:spPr>
        <p:txBody>
          <a:bodyPr>
            <a:normAutofit fontScale="25000" lnSpcReduction="20000"/>
          </a:bodyPr>
          <a:lstStyle/>
          <a:p>
            <a:endParaRPr lang="en-ZA" sz="2400" dirty="0"/>
          </a:p>
          <a:p>
            <a:r>
              <a:rPr lang="en-ZA" sz="7400" dirty="0"/>
              <a:t> </a:t>
            </a:r>
            <a:r>
              <a:rPr lang="en-ZA" sz="9600" dirty="0"/>
              <a:t>is to develop and employ numerical wind atlas methods and develop capacity to enable planning of large-scale exploitation of wind power in South Africa, including dedicated wind resource assessment and </a:t>
            </a:r>
            <a:r>
              <a:rPr lang="en-ZA" sz="9600" dirty="0" err="1"/>
              <a:t>siting</a:t>
            </a:r>
            <a:r>
              <a:rPr lang="en-ZA" sz="9600" dirty="0"/>
              <a:t> tools for planning purposes, i.e. the objective is the development of a numerical wind atlas and database for South Africa. </a:t>
            </a:r>
            <a:endParaRPr lang="en-ZA" sz="9600" dirty="0" smtClean="0"/>
          </a:p>
          <a:p>
            <a:pPr>
              <a:buNone/>
            </a:pPr>
            <a:endParaRPr lang="en-ZA" sz="9600" dirty="0"/>
          </a:p>
          <a:p>
            <a:pPr>
              <a:buNone/>
            </a:pPr>
            <a:r>
              <a:rPr lang="en-ZA" sz="9600" dirty="0" smtClean="0"/>
              <a:t>The </a:t>
            </a:r>
            <a:r>
              <a:rPr lang="en-ZA" sz="9600" dirty="0"/>
              <a:t>project is phased</a:t>
            </a:r>
          </a:p>
          <a:p>
            <a:pPr>
              <a:buNone/>
            </a:pPr>
            <a:r>
              <a:rPr lang="en-ZA" sz="9600" dirty="0" smtClean="0"/>
              <a:t>	– </a:t>
            </a:r>
            <a:r>
              <a:rPr lang="en-ZA" sz="9600" dirty="0"/>
              <a:t>Measurement program for verification for </a:t>
            </a:r>
            <a:r>
              <a:rPr lang="en-ZA" sz="9600" dirty="0" smtClean="0"/>
              <a:t>a total </a:t>
            </a:r>
            <a:r>
              <a:rPr lang="en-ZA" sz="9600" dirty="0"/>
              <a:t>period of 3-years</a:t>
            </a:r>
          </a:p>
          <a:p>
            <a:pPr>
              <a:buNone/>
            </a:pPr>
            <a:r>
              <a:rPr lang="en-ZA" sz="9600" dirty="0" smtClean="0"/>
              <a:t>	– </a:t>
            </a:r>
            <a:r>
              <a:rPr lang="en-ZA" sz="9600" dirty="0"/>
              <a:t>First wind atlas according to standard </a:t>
            </a:r>
            <a:r>
              <a:rPr lang="en-ZA" sz="9600" dirty="0" smtClean="0"/>
              <a:t>proven and </a:t>
            </a:r>
            <a:r>
              <a:rPr lang="en-ZA" sz="9600" dirty="0"/>
              <a:t>tested method after 1 year </a:t>
            </a:r>
            <a:r>
              <a:rPr lang="en-ZA" sz="9600" dirty="0" smtClean="0"/>
              <a:t>of measurements</a:t>
            </a:r>
            <a:endParaRPr lang="en-ZA" sz="9600" dirty="0"/>
          </a:p>
          <a:p>
            <a:pPr>
              <a:buNone/>
            </a:pPr>
            <a:r>
              <a:rPr lang="en-ZA" sz="9600" dirty="0" smtClean="0"/>
              <a:t>	– </a:t>
            </a:r>
            <a:r>
              <a:rPr lang="en-ZA" sz="9600" dirty="0"/>
              <a:t>Researched wind atlas after 3 years </a:t>
            </a:r>
            <a:r>
              <a:rPr lang="en-ZA" sz="9600" dirty="0" smtClean="0"/>
              <a:t>of measurements</a:t>
            </a:r>
          </a:p>
          <a:p>
            <a:pPr>
              <a:buNone/>
            </a:pPr>
            <a:endParaRPr lang="en-ZA" sz="9600" dirty="0"/>
          </a:p>
          <a:p>
            <a:pPr>
              <a:buNone/>
            </a:pPr>
            <a:r>
              <a:rPr lang="en-GB" sz="9600" dirty="0" smtClean="0"/>
              <a:t>	All </a:t>
            </a:r>
            <a:r>
              <a:rPr lang="en-GB" sz="9600" dirty="0"/>
              <a:t>results in the public domain</a:t>
            </a:r>
            <a:endParaRPr lang="en-ZA" sz="9600" dirty="0"/>
          </a:p>
          <a:p>
            <a:endParaRPr lang="en-ZA" sz="5700" dirty="0"/>
          </a:p>
        </p:txBody>
      </p:sp>
      <p:pic>
        <p:nvPicPr>
          <p:cNvPr id="2050" name="Picture 2" descr="C:\Users\thembakazim\AppData\Local\Microsoft\Windows\Temporary Internet Files\Content.Outlook\48P8OQ0K\WASALogoV6 (2).png"/>
          <p:cNvPicPr>
            <a:picLocks noChangeAspect="1" noChangeArrowheads="1"/>
          </p:cNvPicPr>
          <p:nvPr/>
        </p:nvPicPr>
        <p:blipFill>
          <a:blip r:embed="rId2" cstate="print"/>
          <a:srcRect/>
          <a:stretch>
            <a:fillRect/>
          </a:stretch>
        </p:blipFill>
        <p:spPr bwMode="auto">
          <a:xfrm>
            <a:off x="6802902" y="188640"/>
            <a:ext cx="1873554" cy="1224136"/>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ZA" dirty="0" smtClean="0"/>
              <a:t>Work Packages</a:t>
            </a:r>
            <a:endParaRPr lang="en-ZA" dirty="0"/>
          </a:p>
        </p:txBody>
      </p:sp>
      <p:sp>
        <p:nvSpPr>
          <p:cNvPr id="3" name="Content Placeholder 2"/>
          <p:cNvSpPr>
            <a:spLocks noGrp="1"/>
          </p:cNvSpPr>
          <p:nvPr>
            <p:ph idx="1"/>
          </p:nvPr>
        </p:nvSpPr>
        <p:spPr>
          <a:xfrm>
            <a:off x="457200" y="1484784"/>
            <a:ext cx="8229600" cy="4824536"/>
          </a:xfrm>
        </p:spPr>
        <p:txBody>
          <a:bodyPr>
            <a:normAutofit fontScale="40000" lnSpcReduction="20000"/>
          </a:bodyPr>
          <a:lstStyle/>
          <a:p>
            <a:r>
              <a:rPr lang="en-ZA" b="1" dirty="0" smtClean="0"/>
              <a:t>WP1 </a:t>
            </a:r>
            <a:r>
              <a:rPr lang="en-ZA" b="1" dirty="0"/>
              <a:t>– </a:t>
            </a:r>
            <a:r>
              <a:rPr lang="en-ZA" b="1" dirty="0" err="1"/>
              <a:t>Mesoscale</a:t>
            </a:r>
            <a:r>
              <a:rPr lang="en-ZA" b="1" dirty="0"/>
              <a:t> wind modelling</a:t>
            </a:r>
          </a:p>
          <a:p>
            <a:r>
              <a:rPr lang="en-ZA" dirty="0"/>
              <a:t>– KAMM /WRF/</a:t>
            </a:r>
            <a:r>
              <a:rPr lang="en-ZA" dirty="0" err="1"/>
              <a:t>WAsP</a:t>
            </a:r>
            <a:r>
              <a:rPr lang="en-ZA" dirty="0"/>
              <a:t> statistical/dynamical downscaling</a:t>
            </a:r>
          </a:p>
          <a:p>
            <a:r>
              <a:rPr lang="en-ZA" dirty="0"/>
              <a:t>– WRF – dynamical downscaling</a:t>
            </a:r>
          </a:p>
          <a:p>
            <a:r>
              <a:rPr lang="en-ZA" b="1" dirty="0"/>
              <a:t>WP2 – Wind measurements</a:t>
            </a:r>
          </a:p>
          <a:p>
            <a:r>
              <a:rPr lang="en-ZA" dirty="0"/>
              <a:t>– 10 high quality met stations 50-80m for verification</a:t>
            </a:r>
          </a:p>
          <a:p>
            <a:r>
              <a:rPr lang="en-ZA" dirty="0"/>
              <a:t>– Database of measured data</a:t>
            </a:r>
          </a:p>
          <a:p>
            <a:r>
              <a:rPr lang="nl-NL" b="1" dirty="0"/>
              <a:t>WP3 – Micro scale wind modelling</a:t>
            </a:r>
          </a:p>
          <a:p>
            <a:r>
              <a:rPr lang="en-ZA" dirty="0"/>
              <a:t>– Creation of Observational Wind Atlas for selected measurement sites in South Africa</a:t>
            </a:r>
          </a:p>
          <a:p>
            <a:r>
              <a:rPr lang="en-ZA" b="1" dirty="0"/>
              <a:t>WP4 – Application for wind resource assessment</a:t>
            </a:r>
          </a:p>
          <a:p>
            <a:r>
              <a:rPr lang="en-ZA" dirty="0"/>
              <a:t>– Mid-term Workshops for invited stakeholders from e.g. authorities, planners, developers, banks, scientists, etc.</a:t>
            </a:r>
          </a:p>
          <a:p>
            <a:r>
              <a:rPr lang="en-ZA" dirty="0"/>
              <a:t>– Develop tools - guidelines and training materials</a:t>
            </a:r>
          </a:p>
          <a:p>
            <a:r>
              <a:rPr lang="en-ZA" dirty="0"/>
              <a:t>– Micro-scale resource map for 30-50% of the modelled areas in the three provinces, incl. integration as GIS layer</a:t>
            </a:r>
          </a:p>
          <a:p>
            <a:r>
              <a:rPr lang="en-ZA" dirty="0"/>
              <a:t>– Final Workshops and training of trainers for invited stakeholders, incl. opportunities for application in</a:t>
            </a:r>
          </a:p>
          <a:p>
            <a:r>
              <a:rPr lang="en-ZA" dirty="0"/>
              <a:t>determination of extreme wind climate; seasonal forecasting; and other than wind energy.</a:t>
            </a:r>
          </a:p>
          <a:p>
            <a:r>
              <a:rPr lang="en-ZA" b="1" dirty="0"/>
              <a:t>WP5 – Extreme winds</a:t>
            </a:r>
          </a:p>
          <a:p>
            <a:r>
              <a:rPr lang="en-ZA" dirty="0"/>
              <a:t>– Application of </a:t>
            </a:r>
            <a:r>
              <a:rPr lang="en-ZA" dirty="0" err="1"/>
              <a:t>mesoscale</a:t>
            </a:r>
            <a:r>
              <a:rPr lang="en-ZA" dirty="0"/>
              <a:t> modelling results to the estimation of an extreme wind climate of South Africa</a:t>
            </a:r>
          </a:p>
          <a:p>
            <a:r>
              <a:rPr lang="en-ZA" b="1" dirty="0"/>
              <a:t>WP6 – Documentation and dissemination</a:t>
            </a:r>
          </a:p>
          <a:p>
            <a:r>
              <a:rPr lang="en-ZA" dirty="0"/>
              <a:t>– Prepare and disseminate research publications, incl. final book and homepage publication</a:t>
            </a:r>
          </a:p>
          <a:p>
            <a:r>
              <a:rPr lang="en-ZA" dirty="0"/>
              <a:t>– Prepare national wind seminars</a:t>
            </a:r>
          </a:p>
          <a:p>
            <a:r>
              <a:rPr lang="en-ZA" dirty="0" smtClean="0"/>
              <a:t>– </a:t>
            </a:r>
            <a:r>
              <a:rPr lang="en-ZA" dirty="0"/>
              <a:t>Establish and document research cooperation between South African and international wind research partners</a:t>
            </a:r>
          </a:p>
        </p:txBody>
      </p:sp>
      <p:pic>
        <p:nvPicPr>
          <p:cNvPr id="2050" name="Picture 2" descr="C:\Users\thembakazim\AppData\Local\Microsoft\Windows\Temporary Internet Files\Content.Outlook\48P8OQ0K\WASALogoV6 (2).png"/>
          <p:cNvPicPr>
            <a:picLocks noChangeAspect="1" noChangeArrowheads="1"/>
          </p:cNvPicPr>
          <p:nvPr/>
        </p:nvPicPr>
        <p:blipFill>
          <a:blip r:embed="rId2" cstate="print"/>
          <a:srcRect/>
          <a:stretch>
            <a:fillRect/>
          </a:stretch>
        </p:blipFill>
        <p:spPr bwMode="auto">
          <a:xfrm>
            <a:off x="6802902" y="188640"/>
            <a:ext cx="1873554" cy="1224136"/>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ZA" dirty="0" smtClean="0"/>
              <a:t>Wind Measurements</a:t>
            </a:r>
            <a:endParaRPr lang="en-ZA" dirty="0"/>
          </a:p>
        </p:txBody>
      </p:sp>
      <p:sp>
        <p:nvSpPr>
          <p:cNvPr id="3" name="Content Placeholder 2"/>
          <p:cNvSpPr>
            <a:spLocks noGrp="1"/>
          </p:cNvSpPr>
          <p:nvPr>
            <p:ph idx="1"/>
          </p:nvPr>
        </p:nvSpPr>
        <p:spPr>
          <a:xfrm>
            <a:off x="457200" y="1484784"/>
            <a:ext cx="8229600" cy="4824536"/>
          </a:xfrm>
        </p:spPr>
        <p:txBody>
          <a:bodyPr>
            <a:normAutofit fontScale="92500" lnSpcReduction="10000"/>
          </a:bodyPr>
          <a:lstStyle/>
          <a:p>
            <a:pPr>
              <a:buNone/>
            </a:pPr>
            <a:r>
              <a:rPr lang="en-GB" dirty="0" smtClean="0"/>
              <a:t>    </a:t>
            </a:r>
            <a:r>
              <a:rPr lang="en-GB" sz="2600" dirty="0" smtClean="0"/>
              <a:t>Ten </a:t>
            </a:r>
            <a:r>
              <a:rPr lang="en-GB" sz="2600" dirty="0"/>
              <a:t>lattice </a:t>
            </a:r>
            <a:r>
              <a:rPr lang="en-GB" sz="2600" dirty="0" smtClean="0"/>
              <a:t>60m </a:t>
            </a:r>
            <a:r>
              <a:rPr lang="en-GB" sz="2600" dirty="0"/>
              <a:t>wind masts installed at sites selected primarily for their use for verification of </a:t>
            </a:r>
            <a:r>
              <a:rPr lang="en-GB" sz="2600" dirty="0" err="1"/>
              <a:t>mesoscale</a:t>
            </a:r>
            <a:r>
              <a:rPr lang="en-GB" sz="2600" dirty="0"/>
              <a:t> modelling in the project areas of Western, Northern and Eastern Cape</a:t>
            </a:r>
            <a:r>
              <a:rPr lang="en-GB" sz="2600" dirty="0" smtClean="0"/>
              <a:t>. </a:t>
            </a:r>
            <a:r>
              <a:rPr lang="en-GB" sz="2600" dirty="0"/>
              <a:t>Data comes into the server at CSIR every 10  </a:t>
            </a:r>
            <a:r>
              <a:rPr lang="en-GB" sz="2600" dirty="0" smtClean="0"/>
              <a:t>minutes </a:t>
            </a:r>
            <a:r>
              <a:rPr lang="en-GB" sz="2600" dirty="0"/>
              <a:t>and graphs are made available automatically for viewing online on the project web site</a:t>
            </a:r>
            <a:r>
              <a:rPr lang="en-GB" sz="2600" u="sng" dirty="0"/>
              <a:t> </a:t>
            </a:r>
            <a:r>
              <a:rPr lang="en-GB" sz="2600" u="sng" dirty="0">
                <a:hlinkClick r:id="rId2"/>
              </a:rPr>
              <a:t>http://www.wasa.csir.co.za</a:t>
            </a:r>
            <a:r>
              <a:rPr lang="en-GB" sz="2600" u="sng" dirty="0"/>
              <a:t>. </a:t>
            </a:r>
            <a:endParaRPr lang="en-ZA" sz="2600" dirty="0"/>
          </a:p>
          <a:p>
            <a:pPr>
              <a:buNone/>
            </a:pPr>
            <a:endParaRPr lang="en-ZA" sz="2600" dirty="0" smtClean="0"/>
          </a:p>
          <a:p>
            <a:pPr>
              <a:buNone/>
            </a:pPr>
            <a:r>
              <a:rPr lang="en-GB" sz="2600" dirty="0" smtClean="0"/>
              <a:t>    Monthly </a:t>
            </a:r>
            <a:r>
              <a:rPr lang="en-GB" sz="2600" dirty="0"/>
              <a:t>data files are made available for download for anyone entering their registration information. Registration includes your coordinates, affiliation and the intended use. The data for each month will be ready after some QA by the project team about a week after the turn of the month  from </a:t>
            </a:r>
            <a:r>
              <a:rPr lang="en-GB" sz="2600" u="sng" dirty="0">
                <a:hlinkClick r:id="rId3"/>
              </a:rPr>
              <a:t>http://wasadata.csir.co.za/wasa1/WASAData</a:t>
            </a:r>
            <a:r>
              <a:rPr lang="en-GB" sz="2600" u="sng" dirty="0"/>
              <a:t>.</a:t>
            </a:r>
            <a:endParaRPr lang="en-ZA" sz="2600" dirty="0"/>
          </a:p>
          <a:p>
            <a:endParaRPr lang="en-ZA" dirty="0"/>
          </a:p>
        </p:txBody>
      </p:sp>
      <p:pic>
        <p:nvPicPr>
          <p:cNvPr id="2050" name="Picture 2" descr="C:\Users\thembakazim\AppData\Local\Microsoft\Windows\Temporary Internet Files\Content.Outlook\48P8OQ0K\WASALogoV6 (2).png"/>
          <p:cNvPicPr>
            <a:picLocks noChangeAspect="1" noChangeArrowheads="1"/>
          </p:cNvPicPr>
          <p:nvPr/>
        </p:nvPicPr>
        <p:blipFill>
          <a:blip r:embed="rId4" cstate="print"/>
          <a:srcRect/>
          <a:stretch>
            <a:fillRect/>
          </a:stretch>
        </p:blipFill>
        <p:spPr bwMode="auto">
          <a:xfrm>
            <a:off x="6802902" y="188640"/>
            <a:ext cx="1873554" cy="1224136"/>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ZA" dirty="0" smtClean="0"/>
              <a:t>Wind Measurements</a:t>
            </a:r>
            <a:endParaRPr lang="en-ZA" dirty="0"/>
          </a:p>
        </p:txBody>
      </p:sp>
      <p:pic>
        <p:nvPicPr>
          <p:cNvPr id="2050" name="Picture 2" descr="C:\Users\thembakazim\AppData\Local\Microsoft\Windows\Temporary Internet Files\Content.Outlook\48P8OQ0K\WASALogoV6 (2).png"/>
          <p:cNvPicPr>
            <a:picLocks noChangeAspect="1" noChangeArrowheads="1"/>
          </p:cNvPicPr>
          <p:nvPr/>
        </p:nvPicPr>
        <p:blipFill>
          <a:blip r:embed="rId2" cstate="print"/>
          <a:srcRect/>
          <a:stretch>
            <a:fillRect/>
          </a:stretch>
        </p:blipFill>
        <p:spPr bwMode="auto">
          <a:xfrm>
            <a:off x="6802902" y="188640"/>
            <a:ext cx="1873554" cy="1224136"/>
          </a:xfrm>
          <a:prstGeom prst="rect">
            <a:avLst/>
          </a:prstGeom>
          <a:noFill/>
        </p:spPr>
      </p:pic>
      <p:pic>
        <p:nvPicPr>
          <p:cNvPr id="1026" name="Picture 2" descr="F:\v.gif"/>
          <p:cNvPicPr>
            <a:picLocks noGrp="1" noChangeAspect="1" noChangeArrowheads="1" noCrop="1"/>
          </p:cNvPicPr>
          <p:nvPr>
            <p:ph idx="1"/>
          </p:nvPr>
        </p:nvPicPr>
        <p:blipFill>
          <a:blip r:embed="rId3" cstate="print"/>
          <a:srcRect/>
          <a:stretch>
            <a:fillRect/>
          </a:stretch>
        </p:blipFill>
        <p:spPr bwMode="auto">
          <a:xfrm>
            <a:off x="1355725" y="1484313"/>
            <a:ext cx="6432549" cy="4824412"/>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251</TotalTime>
  <Words>473</Words>
  <Application>Microsoft Office PowerPoint</Application>
  <PresentationFormat>On-screen Show (4:3)</PresentationFormat>
  <Paragraphs>43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Slide 1</vt:lpstr>
      <vt:lpstr>Project</vt:lpstr>
      <vt:lpstr>Project objective</vt:lpstr>
      <vt:lpstr>Work Packages</vt:lpstr>
      <vt:lpstr>Wind Measurements</vt:lpstr>
      <vt:lpstr>Wind Measurements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thembakazim</dc:creator>
  <cp:lastModifiedBy>sekgametsi.mandhlazi</cp:lastModifiedBy>
  <cp:revision>16</cp:revision>
  <dcterms:created xsi:type="dcterms:W3CDTF">2010-09-27T11:28:22Z</dcterms:created>
  <dcterms:modified xsi:type="dcterms:W3CDTF">2012-01-10T09:21:10Z</dcterms:modified>
</cp:coreProperties>
</file>