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17" r:id="rId2"/>
    <p:sldId id="524" r:id="rId3"/>
    <p:sldId id="538" r:id="rId4"/>
    <p:sldId id="537" r:id="rId5"/>
    <p:sldId id="547" r:id="rId6"/>
    <p:sldId id="570" r:id="rId7"/>
    <p:sldId id="571" r:id="rId8"/>
    <p:sldId id="577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4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defRPr sz="12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1CEC788C-6EC9-4FCE-A3AF-C49BBAF81ACC}" type="datetime1">
              <a:rPr lang="en-US"/>
              <a:pPr>
                <a:defRPr/>
              </a:pPr>
              <a:t>9/28/10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defRPr sz="12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7CAF363B-7497-49D4-9317-E5C161D0B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132A519E-B632-4759-91B8-37A830E1D1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78263" y="8693150"/>
            <a:ext cx="2954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 eaLnBrk="1" hangingPunct="1">
              <a:spcBef>
                <a:spcPct val="0"/>
              </a:spcBef>
            </a:pPr>
            <a:fld id="{A5873108-2428-4E19-81C5-01F9E33EB143}" type="slidenum">
              <a:rPr lang="en-GB" sz="1800"/>
              <a:pPr algn="r" defTabSz="912813" eaLnBrk="1" hangingPunct="1">
                <a:spcBef>
                  <a:spcPct val="0"/>
                </a:spcBef>
              </a:pPr>
              <a:t>2</a:t>
            </a:fld>
            <a:endParaRPr lang="en-GB" sz="18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78263" y="8693150"/>
            <a:ext cx="2954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 eaLnBrk="1" hangingPunct="1">
              <a:spcBef>
                <a:spcPct val="0"/>
              </a:spcBef>
            </a:pPr>
            <a:fld id="{35EF1D3A-5F48-4F5A-9624-4B6EB9391F65}" type="slidenum">
              <a:rPr lang="en-GB" sz="1800"/>
              <a:pPr algn="r" defTabSz="912813" eaLnBrk="1" hangingPunct="1">
                <a:spcBef>
                  <a:spcPct val="0"/>
                </a:spcBef>
              </a:pPr>
              <a:t>3</a:t>
            </a:fld>
            <a:endParaRPr lang="en-GB" sz="18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78263" y="8693150"/>
            <a:ext cx="2954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 eaLnBrk="1" hangingPunct="1">
              <a:spcBef>
                <a:spcPct val="0"/>
              </a:spcBef>
            </a:pPr>
            <a:fld id="{6B3A637C-BE8C-48EF-A9C7-D2BA5A2B4E74}" type="slidenum">
              <a:rPr lang="en-GB" sz="1800"/>
              <a:pPr algn="r" defTabSz="912813" eaLnBrk="1" hangingPunct="1">
                <a:spcBef>
                  <a:spcPct val="0"/>
                </a:spcBef>
              </a:pPr>
              <a:t>4</a:t>
            </a:fld>
            <a:endParaRPr lang="en-GB" sz="18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A519E-B632-4759-91B8-37A830E1D1F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51F5-5BA9-495E-BFC4-870D55031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F71A-E9C6-4328-B904-FF447FB1A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9D22-670F-4908-A1F7-9354FCA1E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0092-00BC-4223-AEDD-4CC785DA2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D2B8-5A65-45A6-BC52-DE7F7B02F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EADC-C20A-48D9-BBF6-FA5CCBCA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F677-B81A-49CA-915E-9C8C250DC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550"/>
            <a:ext cx="9144000" cy="695325"/>
          </a:xfrm>
          <a:prstGeom prst="rect">
            <a:avLst/>
          </a:prstGeom>
          <a:solidFill>
            <a:srgbClr val="0070C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02063" y="6415088"/>
            <a:ext cx="14049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0" dirty="0">
                <a:latin typeface="Arial" pitchFamily="34" charset="0"/>
                <a:ea typeface="+mn-ea"/>
                <a:cs typeface="Arial" pitchFamily="34" charset="0"/>
              </a:rPr>
              <a:t>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4788" y="6415088"/>
            <a:ext cx="1187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800" b="0" dirty="0">
                <a:cs typeface="Arial" charset="0"/>
              </a:rPr>
              <a:t>Slide </a:t>
            </a:r>
            <a:fld id="{437AC0DF-D5D9-47EF-8B67-972A868B6746}" type="slidenum">
              <a:rPr lang="en-US" sz="1800" b="0">
                <a:cs typeface="Arial" charset="0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 sz="1800" b="0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4" y="981075"/>
            <a:ext cx="4360984" cy="5048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093" y="274638"/>
            <a:ext cx="9020908" cy="5826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54415" y="962025"/>
            <a:ext cx="4448908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7443-27A9-412F-8B05-BAEE699A8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365D-C5F7-47A5-AE09-CA7326960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6B5E-D09F-4720-8F16-112DCD323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F4D9-541A-45A5-8FDC-D52AEE1D1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833E-2BC2-47D4-B1B6-75857D668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16AC-EAA1-4E25-99FC-7A7A8C70C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4EE5-EA9A-497C-8165-392EE6DBD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1F24D-3854-40F2-A587-ADFB3F02C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SECRET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A840663B-0591-455A-9976-E75BA3972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31D5BC-784E-486D-9B19-2ADDB2A1C66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63938" y="5661025"/>
            <a:ext cx="54006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0" dirty="0"/>
              <a:t>	</a:t>
            </a:r>
            <a:r>
              <a:rPr lang="en-US" sz="2000" dirty="0" smtClean="0"/>
              <a:t>Status on ISMO, IRP2010 and New Generation Regulations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 txBox="1">
            <a:spLocks noGrp="1"/>
          </p:cNvSpPr>
          <p:nvPr/>
        </p:nvSpPr>
        <p:spPr bwMode="auto">
          <a:xfrm>
            <a:off x="8520113" y="6457950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fld id="{548712B2-331E-43E4-9892-6C4B025E3396}" type="slidenum">
              <a:rPr lang="en-GB"/>
              <a:pPr>
                <a:spcBef>
                  <a:spcPct val="0"/>
                </a:spcBef>
              </a:pPr>
              <a:t>2</a:t>
            </a:fld>
            <a:endParaRPr lang="en-GB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740650" cy="5746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    </a:t>
            </a:r>
            <a:r>
              <a:rPr lang="en-US" sz="2400" b="1" i="1" dirty="0" smtClean="0">
                <a:ea typeface="ＭＳ Ｐゴシック" charset="-128"/>
              </a:rPr>
              <a:t>Table of Contents</a:t>
            </a:r>
            <a:r>
              <a:rPr lang="en-US" b="1" i="1" dirty="0" smtClean="0">
                <a:ea typeface="ＭＳ Ｐゴシック" charset="-128"/>
              </a:rPr>
              <a:t> </a:t>
            </a:r>
            <a:endParaRPr lang="en-GB" b="1" i="1" dirty="0" smtClean="0">
              <a:ea typeface="ＭＳ Ｐゴシック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412874"/>
            <a:ext cx="7345114" cy="424837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The Regulatory Framework</a:t>
            </a: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	Electricity Regulator Act</a:t>
            </a: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	Regulations under the ERA</a:t>
            </a: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	New generation capacity regulations</a:t>
            </a: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	The Buyer		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Integrated Resource Plan (IRP)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1800" dirty="0" smtClean="0">
                <a:solidFill>
                  <a:srgbClr val="000000"/>
                </a:solidFill>
                <a:ea typeface="ＭＳ Ｐゴシック" charset="-128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 txBox="1">
            <a:spLocks noGrp="1"/>
          </p:cNvSpPr>
          <p:nvPr/>
        </p:nvSpPr>
        <p:spPr bwMode="auto">
          <a:xfrm>
            <a:off x="8520113" y="6457950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fld id="{32F58E11-3144-4910-B1D3-AE19831FEA63}" type="slidenum">
              <a:rPr lang="en-GB"/>
              <a:pPr>
                <a:spcBef>
                  <a:spcPct val="0"/>
                </a:spcBef>
              </a:pPr>
              <a:t>3</a:t>
            </a:fld>
            <a:endParaRPr lang="en-GB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404813"/>
            <a:ext cx="7740650" cy="431800"/>
          </a:xfrm>
        </p:spPr>
        <p:txBody>
          <a:bodyPr/>
          <a:lstStyle/>
          <a:p>
            <a:r>
              <a:rPr lang="en-US" sz="2400" b="1" dirty="0" smtClean="0">
                <a:ea typeface="ＭＳ Ｐゴシック" charset="-128"/>
              </a:rPr>
              <a:t> </a:t>
            </a:r>
            <a:r>
              <a:rPr lang="en-US" sz="2400" b="1" i="1" dirty="0" smtClean="0">
                <a:ea typeface="ＭＳ Ｐゴシック" charset="-128"/>
              </a:rPr>
              <a:t>Regulatory Framework</a:t>
            </a:r>
            <a:endParaRPr lang="en-GB" sz="2400" b="1" i="1" dirty="0" smtClean="0"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052513"/>
            <a:ext cx="7740650" cy="4680743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ZA" sz="1400" dirty="0" smtClean="0">
                <a:solidFill>
                  <a:srgbClr val="000000"/>
                </a:solidFill>
                <a:ea typeface="ＭＳ Ｐゴシック" charset="-128"/>
              </a:rPr>
              <a:t>		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Energy regulator Act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National Energy Act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Electricity Regulator Act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ZA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r>
              <a:rPr lang="en-ZA" sz="1600" b="1" i="1" dirty="0" smtClean="0">
                <a:solidFill>
                  <a:srgbClr val="000000"/>
                </a:solidFill>
                <a:ea typeface="ＭＳ Ｐゴシック" charset="-128"/>
              </a:rPr>
              <a:t>Electricity Regulator Act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Provides for licensing of generation, transmission, distribution and trading.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Allow for development of the Integrated Resource Plan (IRP) by the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government.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Allows the regulator to issue generation license in line with the IRP.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Provides the promulgation of various regulations by  the Minister.</a:t>
            </a:r>
          </a:p>
          <a:p>
            <a:r>
              <a:rPr lang="en-ZA" sz="1600" b="1" i="1" dirty="0" smtClean="0">
                <a:solidFill>
                  <a:srgbClr val="000000"/>
                </a:solidFill>
                <a:ea typeface="ＭＳ Ｐゴシック" charset="-128"/>
              </a:rPr>
              <a:t>Regulations under the ERA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Expropriation regulation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Regulations on norms and standards for reticulation services</a:t>
            </a:r>
          </a:p>
          <a:p>
            <a:pPr lvl="1"/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New 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generation capacity regulations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 txBox="1">
            <a:spLocks noGrp="1"/>
          </p:cNvSpPr>
          <p:nvPr/>
        </p:nvSpPr>
        <p:spPr bwMode="auto">
          <a:xfrm>
            <a:off x="8520113" y="6457950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fld id="{CF777A77-5BCC-4837-805F-B02CBEEF82E1}" type="slidenum">
              <a:rPr lang="en-GB"/>
              <a:pPr>
                <a:spcBef>
                  <a:spcPct val="0"/>
                </a:spcBef>
              </a:pPr>
              <a:t>4</a:t>
            </a:fld>
            <a:endParaRPr lang="en-GB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740650" cy="647700"/>
          </a:xfrm>
        </p:spPr>
        <p:txBody>
          <a:bodyPr/>
          <a:lstStyle/>
          <a:p>
            <a:r>
              <a:rPr lang="en-ZA" sz="2400" b="1" i="1" dirty="0" smtClean="0">
                <a:solidFill>
                  <a:srgbClr val="000000"/>
                </a:solidFill>
                <a:ea typeface="ＭＳ Ｐゴシック" charset="-128"/>
              </a:rPr>
              <a:t>New Generation Capacity Regulations</a:t>
            </a:r>
            <a:endParaRPr lang="en-GB" sz="4000" i="1" dirty="0" smtClean="0">
              <a:ea typeface="ＭＳ Ｐゴシック" charset="-128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664" y="980728"/>
            <a:ext cx="7416824" cy="4752527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Provide a framework for:</a:t>
            </a:r>
          </a:p>
          <a:p>
            <a:pPr lvl="1">
              <a:lnSpc>
                <a:spcPct val="85000"/>
              </a:lnSpc>
              <a:spcAft>
                <a:spcPts val="1200"/>
              </a:spcAft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Procurement of new generation capacity through:</a:t>
            </a:r>
          </a:p>
          <a:p>
            <a:pPr lvl="3">
              <a:lnSpc>
                <a:spcPct val="85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IPP bid programme</a:t>
            </a:r>
          </a:p>
          <a:p>
            <a:pPr lvl="3">
              <a:lnSpc>
                <a:spcPct val="85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REFIT programme</a:t>
            </a:r>
          </a:p>
          <a:p>
            <a:pPr lvl="1">
              <a:lnSpc>
                <a:spcPct val="85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The development of the Integrated Resource Plan (IRP)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Note that the REFIT programme is a programme designed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 to meet 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the</a:t>
            </a: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 immediate renewable target </a:t>
            </a:r>
            <a:endParaRPr lang="en-ZA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The role of the regulator, SO and the plans are outlined whilst the buyer remain undetermined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pitchFamily="-65" charset="-128"/>
              </a:rPr>
              <a:t>In terms of the Act and the regulations, the Minister must determine the buyer of power emanating from the two programmes.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ZA" sz="1600" dirty="0" smtClean="0">
                <a:solidFill>
                  <a:srgbClr val="000000"/>
                </a:solidFill>
                <a:ea typeface="ＭＳ Ｐゴシック" charset="-128"/>
              </a:rPr>
              <a:t>					</a:t>
            </a:r>
          </a:p>
          <a:p>
            <a:pPr lvl="1">
              <a:lnSpc>
                <a:spcPct val="85000"/>
              </a:lnSpc>
              <a:spcAft>
                <a:spcPts val="1200"/>
              </a:spcAft>
            </a:pPr>
            <a:endParaRPr lang="en-ZA" sz="18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lnSpc>
                <a:spcPct val="85000"/>
              </a:lnSpc>
              <a:spcAft>
                <a:spcPts val="1200"/>
              </a:spcAft>
            </a:pPr>
            <a:endParaRPr lang="en-ZA" sz="18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ctr">
              <a:lnSpc>
                <a:spcPct val="85000"/>
              </a:lnSpc>
              <a:spcAft>
                <a:spcPts val="1200"/>
              </a:spcAft>
              <a:buFontTx/>
              <a:buNone/>
            </a:pPr>
            <a:r>
              <a:rPr lang="en-ZA" sz="20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ZA" sz="1800" dirty="0" smtClean="0">
                <a:solidFill>
                  <a:srgbClr val="FF0000"/>
                </a:solidFill>
                <a:ea typeface="ＭＳ Ｐゴシック" charset="-128"/>
              </a:rPr>
              <a:t>                                                                </a:t>
            </a:r>
            <a:r>
              <a:rPr lang="en-ZA" sz="2000" dirty="0" smtClean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740650" cy="647700"/>
          </a:xfrm>
        </p:spPr>
        <p:txBody>
          <a:bodyPr/>
          <a:lstStyle/>
          <a:p>
            <a:r>
              <a:rPr lang="en-US" sz="2400" b="1" i="1" dirty="0" smtClean="0">
                <a:ea typeface="ＭＳ Ｐゴシック" charset="-128"/>
              </a:rPr>
              <a:t>Who is the buyer?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489130" cy="4105126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sz="1800" dirty="0" smtClean="0">
              <a:ea typeface="ＭＳ Ｐゴシック" charset="-128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The Minister needs to do the determination in accordance with the ER Act and the regulations</a:t>
            </a:r>
            <a:endParaRPr lang="en-US" sz="1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Discussions are taking place at Inter-Ministeria</a:t>
            </a:r>
            <a:r>
              <a:rPr lang="en-US" sz="1600" dirty="0" smtClean="0"/>
              <a:t>l Committee on energy on how best to establish an independent buying function</a:t>
            </a:r>
            <a:endParaRPr lang="en-US" sz="1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The Department of Energy is currently negotiating a Bill at the inter-governmental level for the establishment of an Independent</a:t>
            </a:r>
            <a:r>
              <a:rPr lang="en-US" sz="1600" dirty="0" smtClean="0"/>
              <a:t> System and Market Operator.</a:t>
            </a:r>
            <a:endParaRPr lang="en-US" sz="1600" dirty="0" smtClean="0"/>
          </a:p>
          <a:p>
            <a:pPr lvl="1">
              <a:lnSpc>
                <a:spcPct val="150000"/>
              </a:lnSpc>
              <a:buNone/>
              <a:defRPr/>
            </a:pPr>
            <a:endParaRPr lang="en-US" sz="160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561138" cy="647700"/>
          </a:xfrm>
        </p:spPr>
        <p:txBody>
          <a:bodyPr/>
          <a:lstStyle/>
          <a:p>
            <a:r>
              <a:rPr lang="en-US" sz="2400" b="1" i="1" dirty="0" smtClean="0">
                <a:ea typeface="ＭＳ Ｐゴシック" charset="-128"/>
              </a:rPr>
              <a:t>The Integrated Resource Plan (IRP)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489130" cy="46799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1800" dirty="0" smtClean="0">
              <a:ea typeface="ＭＳ Ｐゴシック" charset="-128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IRP 1 was completed with a 3 year </a:t>
            </a:r>
            <a:r>
              <a:rPr lang="en-US" sz="1600" dirty="0" smtClean="0">
                <a:ea typeface="ＭＳ Ｐゴシック" charset="-128"/>
              </a:rPr>
              <a:t>window lifespan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IRP 2 is</a:t>
            </a:r>
            <a:r>
              <a:rPr lang="en-US" sz="1600" dirty="0" smtClean="0">
                <a:ea typeface="ＭＳ Ｐゴシック" charset="-128"/>
              </a:rPr>
              <a:t> close to completion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Assumptions for the IRP 2 were completed and consulted with stakeholders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A base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dirty="0" smtClean="0">
                <a:ea typeface="ＭＳ Ｐゴシック" charset="-128"/>
              </a:rPr>
              <a:t>case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dirty="0" smtClean="0">
                <a:ea typeface="ＭＳ Ｐゴシック" charset="-128"/>
              </a:rPr>
              <a:t>has been completed and presented to the IMC on energy</a:t>
            </a:r>
            <a:r>
              <a:rPr lang="en-US" sz="1600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A policy and risk adjusted IRP will be out for </a:t>
            </a:r>
            <a:r>
              <a:rPr lang="en-US" sz="1600" dirty="0" smtClean="0">
                <a:ea typeface="ＭＳ Ｐゴシック" charset="-128"/>
              </a:rPr>
              <a:t>stakeholder</a:t>
            </a:r>
            <a:r>
              <a:rPr lang="en-US" sz="1600" dirty="0" smtClean="0">
                <a:ea typeface="ＭＳ Ｐゴシック" charset="-128"/>
              </a:rPr>
              <a:t> comment shortly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IRP 2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dirty="0" smtClean="0">
                <a:ea typeface="ＭＳ Ｐゴシック" charset="-128"/>
              </a:rPr>
              <a:t> approval is expected</a:t>
            </a:r>
            <a:r>
              <a:rPr lang="en-US" sz="1600" dirty="0" smtClean="0">
                <a:ea typeface="ＭＳ Ｐゴシック" charset="-128"/>
              </a:rPr>
              <a:t> in late  </a:t>
            </a:r>
            <a:r>
              <a:rPr lang="en-US" sz="1600" dirty="0" smtClean="0">
                <a:ea typeface="ＭＳ Ｐゴシック" charset="-128"/>
              </a:rPr>
              <a:t>November 2010 and it will be valid for </a:t>
            </a:r>
            <a:r>
              <a:rPr lang="en-US" sz="1600" dirty="0" smtClean="0">
                <a:ea typeface="ＭＳ Ｐゴシック" charset="-128"/>
              </a:rPr>
              <a:t>20 </a:t>
            </a:r>
            <a:r>
              <a:rPr lang="en-US" sz="1600" dirty="0" smtClean="0">
                <a:ea typeface="ＭＳ Ｐゴシック" charset="-128"/>
              </a:rPr>
              <a:t>years.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smtClean="0">
                <a:ea typeface="ＭＳ Ｐゴシック" charset="-128"/>
              </a:rPr>
              <a:t>The IRP2 may be reviewed as and when necessary.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740650" cy="647700"/>
          </a:xfrm>
        </p:spPr>
        <p:txBody>
          <a:bodyPr/>
          <a:lstStyle/>
          <a:p>
            <a:r>
              <a:rPr lang="en-US" sz="2400" b="1" i="1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908050"/>
            <a:ext cx="7345114" cy="4679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>
                <a:ea typeface="ＭＳ Ｐゴシック" charset="-128"/>
              </a:rPr>
              <a:t>It should be noted that the whole regulatory framework is under review to allow for easy participation of IPPs in electricity generation</a:t>
            </a:r>
            <a:endParaRPr lang="en-US" sz="1600" dirty="0" smtClean="0"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ea typeface="ＭＳ Ｐゴシック" charset="-128"/>
              </a:rPr>
              <a:t>In </a:t>
            </a:r>
            <a:r>
              <a:rPr lang="en-US" sz="1600" dirty="0" smtClean="0">
                <a:ea typeface="ＭＳ Ｐゴシック" charset="-128"/>
              </a:rPr>
              <a:t>the absence of an independent buyer, the Department will facilitate the documentation for the procurement of the IPPs.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ea typeface="ＭＳ Ｐゴシック" charset="-128"/>
              </a:rPr>
              <a:t>After the </a:t>
            </a:r>
            <a:r>
              <a:rPr lang="en-US" sz="1600" dirty="0" smtClean="0">
                <a:ea typeface="ＭＳ Ｐゴシック" charset="-128"/>
              </a:rPr>
              <a:t>Minister</a:t>
            </a:r>
            <a:r>
              <a:rPr lang="en-US" sz="1600" dirty="0" smtClean="0">
                <a:ea typeface="ＭＳ Ｐゴシック" charset="-128"/>
              </a:rPr>
              <a:t>ial 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dirty="0" smtClean="0">
                <a:ea typeface="ＭＳ Ｐゴシック" charset="-128"/>
              </a:rPr>
              <a:t>determination, all procurement documentation will be transferred to </a:t>
            </a:r>
            <a:r>
              <a:rPr lang="en-US" sz="1600" dirty="0" smtClean="0">
                <a:ea typeface="ＭＳ Ｐゴシック" charset="-128"/>
              </a:rPr>
              <a:t>the designated </a:t>
            </a:r>
            <a:r>
              <a:rPr lang="en-US" sz="1600" dirty="0" smtClean="0">
                <a:ea typeface="ＭＳ Ｐゴシック" charset="-128"/>
              </a:rPr>
              <a:t>buyer.</a:t>
            </a:r>
          </a:p>
          <a:p>
            <a:pPr lvl="1">
              <a:lnSpc>
                <a:spcPct val="150000"/>
              </a:lnSpc>
              <a:buNone/>
            </a:pPr>
            <a:endParaRPr lang="en-US" sz="160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B16AC-EAA1-4E25-99FC-7A7A8C70CC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7824" y="1556792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</a:t>
            </a:r>
            <a:endParaRPr lang="en-US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449</Words>
  <Application>Microsoft Macintosh PowerPoint</Application>
  <PresentationFormat>On-screen Show (4:3)</PresentationFormat>
  <Paragraphs>66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1_Default Design</vt:lpstr>
      <vt:lpstr>Slide 1</vt:lpstr>
      <vt:lpstr>    Table of Contents </vt:lpstr>
      <vt:lpstr> Regulatory Framework</vt:lpstr>
      <vt:lpstr>New Generation Capacity Regulations</vt:lpstr>
      <vt:lpstr>Who is the buyer?</vt:lpstr>
      <vt:lpstr>The Integrated Resource Plan (IRP)</vt:lpstr>
      <vt:lpstr>Conclusion</vt:lpstr>
      <vt:lpstr>Slide 8</vt:lpstr>
    </vt:vector>
  </TitlesOfParts>
  <Company>DME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Minerals and Energy</dc:creator>
  <cp:lastModifiedBy>mthokozisi mpofu</cp:lastModifiedBy>
  <cp:revision>354</cp:revision>
  <dcterms:created xsi:type="dcterms:W3CDTF">2010-09-28T10:20:08Z</dcterms:created>
  <dcterms:modified xsi:type="dcterms:W3CDTF">2010-09-28T12:36:30Z</dcterms:modified>
</cp:coreProperties>
</file>